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49"/>
  </p:notesMasterIdLst>
  <p:handoutMasterIdLst>
    <p:handoutMasterId r:id="rId50"/>
  </p:handoutMasterIdLst>
  <p:sldIdLst>
    <p:sldId id="537" r:id="rId2"/>
    <p:sldId id="1015" r:id="rId3"/>
    <p:sldId id="1016" r:id="rId4"/>
    <p:sldId id="1017" r:id="rId5"/>
    <p:sldId id="1018" r:id="rId6"/>
    <p:sldId id="1042" r:id="rId7"/>
    <p:sldId id="1043" r:id="rId8"/>
    <p:sldId id="1020" r:id="rId9"/>
    <p:sldId id="989" r:id="rId10"/>
    <p:sldId id="1045" r:id="rId11"/>
    <p:sldId id="1021" r:id="rId12"/>
    <p:sldId id="986" r:id="rId13"/>
    <p:sldId id="988" r:id="rId14"/>
    <p:sldId id="1022" r:id="rId15"/>
    <p:sldId id="961" r:id="rId16"/>
    <p:sldId id="965" r:id="rId17"/>
    <p:sldId id="962" r:id="rId18"/>
    <p:sldId id="963" r:id="rId19"/>
    <p:sldId id="964" r:id="rId20"/>
    <p:sldId id="966" r:id="rId21"/>
    <p:sldId id="1023" r:id="rId22"/>
    <p:sldId id="1024" r:id="rId23"/>
    <p:sldId id="1025" r:id="rId24"/>
    <p:sldId id="985" r:id="rId25"/>
    <p:sldId id="947" r:id="rId26"/>
    <p:sldId id="1046" r:id="rId27"/>
    <p:sldId id="955" r:id="rId28"/>
    <p:sldId id="957" r:id="rId29"/>
    <p:sldId id="967" r:id="rId30"/>
    <p:sldId id="968" r:id="rId31"/>
    <p:sldId id="969" r:id="rId32"/>
    <p:sldId id="1048" r:id="rId33"/>
    <p:sldId id="959" r:id="rId34"/>
    <p:sldId id="975" r:id="rId35"/>
    <p:sldId id="993" r:id="rId36"/>
    <p:sldId id="994" r:id="rId37"/>
    <p:sldId id="1049" r:id="rId38"/>
    <p:sldId id="1050" r:id="rId39"/>
    <p:sldId id="1026" r:id="rId40"/>
    <p:sldId id="1027" r:id="rId41"/>
    <p:sldId id="970" r:id="rId42"/>
    <p:sldId id="973" r:id="rId43"/>
    <p:sldId id="974" r:id="rId44"/>
    <p:sldId id="1028" r:id="rId45"/>
    <p:sldId id="1029" r:id="rId46"/>
    <p:sldId id="976" r:id="rId47"/>
    <p:sldId id="1047" r:id="rId48"/>
  </p:sldIdLst>
  <p:sldSz cx="12192000" cy="6858000"/>
  <p:notesSz cx="6669088" cy="9926638"/>
  <p:defaultTextStyle>
    <a:defPPr>
      <a:defRPr lang="da-DK"/>
    </a:defPPr>
    <a:lvl1pPr algn="l" rtl="0" fontAlgn="base">
      <a:spcBef>
        <a:spcPct val="0"/>
      </a:spcBef>
      <a:spcAft>
        <a:spcPct val="0"/>
      </a:spcAft>
      <a:defRPr sz="1600" i="1" kern="1200">
        <a:solidFill>
          <a:srgbClr val="6E6E6F"/>
        </a:solidFill>
        <a:latin typeface="Verdana" pitchFamily="34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1600" i="1" kern="1200">
        <a:solidFill>
          <a:srgbClr val="6E6E6F"/>
        </a:solidFill>
        <a:latin typeface="Verdana" pitchFamily="34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1600" i="1" kern="1200">
        <a:solidFill>
          <a:srgbClr val="6E6E6F"/>
        </a:solidFill>
        <a:latin typeface="Verdana" pitchFamily="34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1600" i="1" kern="1200">
        <a:solidFill>
          <a:srgbClr val="6E6E6F"/>
        </a:solidFill>
        <a:latin typeface="Verdana" pitchFamily="34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1600" i="1" kern="1200">
        <a:solidFill>
          <a:srgbClr val="6E6E6F"/>
        </a:solidFill>
        <a:latin typeface="Verdana" pitchFamily="34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600" i="1" kern="1200">
        <a:solidFill>
          <a:srgbClr val="6E6E6F"/>
        </a:solidFill>
        <a:latin typeface="Verdana" pitchFamily="34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1600" i="1" kern="1200">
        <a:solidFill>
          <a:srgbClr val="6E6E6F"/>
        </a:solidFill>
        <a:latin typeface="Verdana" pitchFamily="34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1600" i="1" kern="1200">
        <a:solidFill>
          <a:srgbClr val="6E6E6F"/>
        </a:solidFill>
        <a:latin typeface="Verdana" pitchFamily="34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1600" i="1" kern="1200">
        <a:solidFill>
          <a:srgbClr val="6E6E6F"/>
        </a:solidFill>
        <a:latin typeface="Verdana" pitchFamily="34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704" userDrawn="1">
          <p15:clr>
            <a:srgbClr val="A4A3A4"/>
          </p15:clr>
        </p15:guide>
        <p15:guide id="3" pos="70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25CAF"/>
    <a:srgbClr val="1D75EC"/>
    <a:srgbClr val="5A99E2"/>
    <a:srgbClr val="0F3E72"/>
    <a:srgbClr val="960000"/>
    <a:srgbClr val="D8CEC6"/>
    <a:srgbClr val="FFC2AF"/>
    <a:srgbClr val="FFCC66"/>
    <a:srgbClr val="CCFF99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24" autoAdjust="0"/>
    <p:restoredTop sz="78997" autoAdjust="0"/>
  </p:normalViewPr>
  <p:slideViewPr>
    <p:cSldViewPr snapToGrid="0">
      <p:cViewPr varScale="1">
        <p:scale>
          <a:sx n="81" d="100"/>
          <a:sy n="81" d="100"/>
        </p:scale>
        <p:origin x="200" y="592"/>
      </p:cViewPr>
      <p:guideLst>
        <p:guide orient="horz" pos="4032"/>
        <p:guide pos="704"/>
        <p:guide pos="7040"/>
      </p:guideLst>
    </p:cSldViewPr>
  </p:slideViewPr>
  <p:outlineViewPr>
    <p:cViewPr>
      <p:scale>
        <a:sx n="33" d="100"/>
        <a:sy n="33" d="100"/>
      </p:scale>
      <p:origin x="0" y="-256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-4848" y="-1736"/>
      </p:cViewPr>
      <p:guideLst>
        <p:guide orient="horz" pos="3126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9838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9838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5DE22A8-CE6D-4471-800F-32C4971C27FB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86325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" y="744538"/>
            <a:ext cx="6615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12CD28B3-E15B-4014-93F9-3F87C934E016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611646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hape 4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751D8AD-7632-4210-B7D3-C84FA7F97EF9}" type="slidenum">
              <a:rPr lang="en-GB" smtClean="0"/>
              <a:pPr eaLnBrk="1" hangingPunct="1"/>
              <a:t>1</a:t>
            </a:fld>
            <a:endParaRPr lang="en-GB"/>
          </a:p>
        </p:txBody>
      </p:sp>
      <p:sp>
        <p:nvSpPr>
          <p:cNvPr id="44035" name="Rectangle 2867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3075" cy="3838575"/>
          </a:xfrm>
          <a:noFill/>
          <a:ln cap="flat">
            <a:headEnd type="none" w="med" len="med"/>
            <a:tailEnd type="none" w="med" len="med"/>
          </a:ln>
        </p:spPr>
      </p:sp>
      <p:sp>
        <p:nvSpPr>
          <p:cNvPr id="44036" name="Rectangle 28674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Modelling infectious disease epidemiology - Neil Ferguson</a:t>
            </a:r>
          </a:p>
        </p:txBody>
      </p:sp>
    </p:spTree>
    <p:extLst>
      <p:ext uri="{BB962C8B-B14F-4D97-AF65-F5344CB8AC3E}">
        <p14:creationId xmlns:p14="http://schemas.microsoft.com/office/powerpoint/2010/main" val="2780282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In phylogenetics what we want is the probability of each tree</a:t>
            </a:r>
          </a:p>
          <a:p>
            <a:r>
              <a:rPr lang="en-GB" sz="120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given the aligned sequence data.</a:t>
            </a:r>
          </a:p>
          <a:p>
            <a:r>
              <a:rPr lang="en-GB" sz="120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We can compute the probability of a tree using Bayes Theorem</a:t>
            </a:r>
          </a:p>
          <a:p>
            <a:r>
              <a:rPr lang="en-GB" sz="120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Using the Markov chain Monte Carlo algorithm we can produce a</a:t>
            </a:r>
          </a:p>
          <a:p>
            <a:r>
              <a:rPr lang="en-GB" sz="120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sample of trees from this posterior probability distribution without</a:t>
            </a:r>
          </a:p>
          <a:p>
            <a:r>
              <a:rPr lang="en-GB" sz="120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knowing the marginal likelihood (normalizing constant).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52927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58182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55477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effectLst/>
              <a:latin typeface="Times New Roman" panose="02020603050405020304" pitchFamily="18" charset="0"/>
            </a:endParaRPr>
          </a:p>
          <a:p>
            <a:r>
              <a:rPr lang="en-GB" b="1">
                <a:effectLst/>
                <a:latin typeface="Times New Roman" panose="02020603050405020304" pitchFamily="18" charset="0"/>
              </a:rPr>
              <a:t>Fig. 1. Time-scaled phylogeographic history of pandemic HIV-1</a:t>
            </a:r>
            <a:endParaRPr lang="en-GB">
              <a:effectLst/>
              <a:latin typeface="Times New Roman" panose="02020603050405020304" pitchFamily="18" charset="0"/>
            </a:endParaRPr>
          </a:p>
          <a:p>
            <a:r>
              <a:rPr lang="en-GB">
                <a:effectLst/>
                <a:latin typeface="Times New Roman" panose="02020603050405020304" pitchFamily="18" charset="0"/>
              </a:rPr>
              <a:t>Branch </a:t>
            </a:r>
            <a:r>
              <a:rPr lang="en-GB" err="1">
                <a:effectLst/>
                <a:latin typeface="Times New Roman" panose="02020603050405020304" pitchFamily="18" charset="0"/>
              </a:rPr>
              <a:t>colors</a:t>
            </a:r>
            <a:r>
              <a:rPr lang="en-GB">
                <a:effectLst/>
                <a:latin typeface="Times New Roman" panose="02020603050405020304" pitchFamily="18" charset="0"/>
              </a:rPr>
              <a:t> represent the most probable location of the parental node of each branch. The respective </a:t>
            </a:r>
            <a:r>
              <a:rPr lang="en-GB" err="1">
                <a:effectLst/>
                <a:latin typeface="Times New Roman" panose="02020603050405020304" pitchFamily="18" charset="0"/>
              </a:rPr>
              <a:t>colors</a:t>
            </a:r>
            <a:r>
              <a:rPr lang="en-GB">
                <a:effectLst/>
                <a:latin typeface="Times New Roman" panose="02020603050405020304" pitchFamily="18" charset="0"/>
              </a:rPr>
              <a:t> for each location are shown in the upper left. U.S./Haiti/Trinidad subtype B and southeast African subtype C lineages are highlighted by boxes with a gradient shading, along with the posterior probabilities for their ancestral nodes. The tip for the ZR59 sequence is highlighted with a black circle. 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30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51535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34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9945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35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4702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36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55637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FD7ED-6BCB-08B2-5D50-921CCD956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3318B6-F69D-8234-16AA-6DF4E3D74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9A80A5-522E-C820-6E18-C59D604DAC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BA8B3-6246-1C12-0246-6CE46FE27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37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68318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96DC5-E57A-3E1D-C655-446CF619C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FE472D-58F1-6CBE-6A5C-B29C4FBC7C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04853F-EA13-E08D-3F7F-8355002AB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09A6F-CD03-09D9-E1D1-E30B6773E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38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16803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GB" sz="120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endParaRPr lang="en-GB" sz="1200" kern="120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39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58898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86527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PhyDyn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is a BEAST2 (Bouckaert et al., 2014) package for performing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Bayesian phylogenetic inference under models that deal with structured populations with complex population dynamics. This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package enables simultaneous estimation of phylogeny and epidemic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parameters given pathogen sequence data. The package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implements a coalescent model (Volz, 2012) for a large class of epidemic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processes specified by a deterministic nonlinear dynamical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system and computes the log-likelihood of a gene genealogy conditional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on a complex demographic history.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 population (epidemic) model, defined by a series of ordinary differential equations (ODEs) specifying deme (rate matrices F,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G and ) and non-deme population dynamics.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40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760684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We developed a susceptible-exposed-infected-recovered (SEIR) model (Fig 1) for the 2014-2015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Ebola Virus (EBOV) epidemic in Western Africa and apply this model to phylogenies  previously estimated by Dudas et al. [28 ]. Phylogenies estimated by Dudas are randomly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downsampled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to n  = 400 to alleviate computational requirements.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42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31259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Fig 2. The estimated effective number of H3N2 human influenza infections in 2004-2005 in New York State. </a:t>
            </a:r>
            <a:r>
              <a:rPr lang="en-GB" sz="1200" kern="120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A.Estimates</a:t>
            </a:r>
            <a:r>
              <a:rPr lang="en-GB" sz="120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obtained using the parametric seasonal influenza model described in the text. B. Effective population size estimated using a conventional Bayesian skyline analysis.</a:t>
            </a:r>
          </a:p>
          <a:p>
            <a:endParaRPr lang="en-GB" sz="1200" kern="120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en-GB" sz="120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We estimated the reproduction number R0 = 1.16 (95%CI: 1.07-1.30). This value is similar to many previous estimates based on non-genetic data for seasonal influenza in humans which according to the recent review in [33] have an interquartile range of 1.18-1.27 for H3N2. </a:t>
            </a:r>
            <a:r>
              <a:rPr lang="en-GB" sz="1200" kern="120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Bettancourt</a:t>
            </a:r>
            <a:endParaRPr lang="en-GB" sz="1200" kern="120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en-GB" sz="120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et al. [34] estimated R0 = 1.22 for the 2004-05 H3N2 seasonal influenza epidemic in the entire USA using weekly case report data. An uninformative prior was used for R0 in the</a:t>
            </a:r>
          </a:p>
          <a:p>
            <a:r>
              <a:rPr lang="en-GB" sz="1200" kern="120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PhyDyn</a:t>
            </a:r>
            <a:r>
              <a:rPr lang="en-GB" sz="120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analysis.</a:t>
            </a:r>
          </a:p>
          <a:p>
            <a:endParaRPr lang="en-GB" sz="1200" kern="120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en-GB" sz="120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We model a single season of Influenza A virus (IAV) H3N2 and apply this model to 102 HA-1</a:t>
            </a:r>
          </a:p>
          <a:p>
            <a:r>
              <a:rPr lang="en-GB" sz="120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sequences collected between 2004 and 2005 in New York state [24 , 25 ]. We build on a simple</a:t>
            </a:r>
          </a:p>
          <a:p>
            <a:r>
              <a:rPr lang="en-GB" sz="120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susceptible-infected-recovered (SIR) model which accounts for importations of lineages from</a:t>
            </a:r>
          </a:p>
          <a:p>
            <a:r>
              <a:rPr lang="en-GB" sz="120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the global reservoir of IAV, which we will see is a requirement for good model fit to these data</a:t>
            </a:r>
          </a:p>
          <a:p>
            <a:r>
              <a:rPr lang="en-GB" sz="120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(Fig 1 ). This model has two demes: The first deme corresponds to IAV lineages circulating in</a:t>
            </a:r>
          </a:p>
          <a:p>
            <a:r>
              <a:rPr lang="en-GB" sz="120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New York, and the second deme corresponds to the global IAV reservoir. The global reservoir</a:t>
            </a:r>
          </a:p>
          <a:p>
            <a:r>
              <a:rPr lang="en-GB" sz="120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will be </a:t>
            </a:r>
            <a:r>
              <a:rPr lang="en-GB" sz="1200" kern="120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modeled</a:t>
            </a:r>
            <a:r>
              <a:rPr lang="en-GB" sz="120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as a constant-size coalescent process</a:t>
            </a:r>
          </a:p>
          <a:p>
            <a:endParaRPr lang="en-GB" sz="1200" kern="120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en-GB" sz="120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These data were previously </a:t>
            </a:r>
            <a:r>
              <a:rPr lang="en-GB" sz="1200" kern="120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analyzed</a:t>
            </a:r>
            <a:r>
              <a:rPr lang="en-GB" sz="120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using non-parametric models by [24 ]. Fig 2</a:t>
            </a:r>
          </a:p>
          <a:p>
            <a:r>
              <a:rPr lang="en-GB" sz="120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shows the estimated posterior effective number of infections over the course of the influenza</a:t>
            </a:r>
          </a:p>
          <a:p>
            <a:r>
              <a:rPr lang="en-GB" sz="120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season, and the time of peak prevalence is correctly identified around the end of 2004. We also</a:t>
            </a:r>
          </a:p>
          <a:p>
            <a:r>
              <a:rPr lang="en-GB" sz="120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compared the model-based estimates to estimates generated in BEAST2 using a conventional</a:t>
            </a:r>
          </a:p>
          <a:p>
            <a:r>
              <a:rPr lang="en-GB" sz="120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non-parametric Bayesian skyline model which is also shown in Fig 2 .</a:t>
            </a:r>
          </a:p>
          <a:p>
            <a:endParaRPr lang="en-GB" sz="1200" kern="120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en-GB" sz="120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The skyline model does</a:t>
            </a:r>
          </a:p>
          <a:p>
            <a:r>
              <a:rPr lang="en-GB" sz="120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not detect a decrease in prevalence towards the end of the influenza season and does not identify</a:t>
            </a:r>
          </a:p>
          <a:p>
            <a:r>
              <a:rPr lang="en-GB" sz="120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the time of peak prevalence.</a:t>
            </a:r>
          </a:p>
          <a:p>
            <a:endParaRPr lang="en-GB" sz="1200" kern="120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43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20131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45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01796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46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842355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47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93074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48360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72516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9047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24592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46686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One means of evaluating a tree would be to calculate the</a:t>
            </a:r>
          </a:p>
          <a:p>
            <a:r>
              <a:rPr lang="en-GB" sz="1200" kern="120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probability of the data under a statistical model of DNA evolution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61397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12231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469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61" y="142851"/>
            <a:ext cx="10972800" cy="725470"/>
          </a:xfrm>
          <a:prstGeom prst="rect">
            <a:avLst/>
          </a:prstGeom>
        </p:spPr>
        <p:txBody>
          <a:bodyPr vert="horz" rtlCol="0" anchor="ctr"/>
          <a:lstStyle>
            <a:lvl1pPr algn="l">
              <a:defRPr sz="2400" b="1">
                <a:solidFill>
                  <a:srgbClr val="0F3E7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/>
          <a:lstStyle>
            <a:lvl1pPr marL="342900" indent="-342900">
              <a:buClr>
                <a:srgbClr val="0070C0"/>
              </a:buClr>
              <a:buFont typeface="Arial" panose="020B0604020202020204" pitchFamily="34" charset="0"/>
              <a:buChar char="•"/>
              <a:defRPr sz="2400"/>
            </a:lvl1pPr>
            <a:lvl2pPr marL="800100" indent="-342900">
              <a:buClr>
                <a:srgbClr val="0070C0"/>
              </a:buClr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9041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traight Connector 1025"/>
          <p:cNvSpPr>
            <a:spLocks noChangeShapeType="1"/>
          </p:cNvSpPr>
          <p:nvPr/>
        </p:nvSpPr>
        <p:spPr bwMode="auto">
          <a:xfrm>
            <a:off x="387408" y="1071563"/>
            <a:ext cx="11373221" cy="0"/>
          </a:xfrm>
          <a:prstGeom prst="line">
            <a:avLst/>
          </a:prstGeom>
          <a:noFill/>
          <a:ln w="57150" cmpd="thinThick" algn="ctr">
            <a:solidFill>
              <a:srgbClr val="0F3E7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800" i="0">
              <a:solidFill>
                <a:srgbClr val="000000"/>
              </a:solidFill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31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5pPr>
      <a:lvl6pPr marL="457200" algn="ctr" fontAlgn="base">
        <a:spcBef>
          <a:spcPct val="0"/>
        </a:spcBef>
        <a:spcAft>
          <a:spcPct val="0"/>
        </a:spcAft>
        <a:defRPr sz="4400">
          <a:solidFill>
            <a:schemeClr val="tx2">
              <a:alpha val="100000"/>
            </a:schemeClr>
          </a:solidFill>
          <a:latin typeface="Arial"/>
        </a:defRPr>
      </a:lvl6pPr>
      <a:lvl7pPr marL="914400" algn="ctr" fontAlgn="base">
        <a:spcBef>
          <a:spcPct val="0"/>
        </a:spcBef>
        <a:spcAft>
          <a:spcPct val="0"/>
        </a:spcAft>
        <a:defRPr sz="4400">
          <a:solidFill>
            <a:schemeClr val="tx2">
              <a:alpha val="100000"/>
            </a:schemeClr>
          </a:solidFill>
          <a:latin typeface="Arial"/>
        </a:defRPr>
      </a:lvl7pPr>
      <a:lvl8pPr marL="1371600" algn="ctr" fontAlgn="base">
        <a:spcBef>
          <a:spcPct val="0"/>
        </a:spcBef>
        <a:spcAft>
          <a:spcPct val="0"/>
        </a:spcAft>
        <a:defRPr sz="4400">
          <a:solidFill>
            <a:schemeClr val="tx2">
              <a:alpha val="100000"/>
            </a:schemeClr>
          </a:solidFill>
          <a:latin typeface="Arial"/>
        </a:defRPr>
      </a:lvl8pPr>
      <a:lvl9pPr marL="1828800" algn="ctr" fontAlgn="base">
        <a:spcBef>
          <a:spcPct val="0"/>
        </a:spcBef>
        <a:spcAft>
          <a:spcPct val="0"/>
        </a:spcAft>
        <a:defRPr sz="4400">
          <a:solidFill>
            <a:schemeClr val="tx2">
              <a:alpha val="100000"/>
            </a:schemeClr>
          </a:solidFill>
          <a:latin typeface="Arial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fontAlgn="base"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fontAlgn="base"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fontAlgn="base"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fontAlgn="base"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2048"/>
          <p:cNvSpPr txBox="1">
            <a:spLocks noChangeArrowheads="1"/>
          </p:cNvSpPr>
          <p:nvPr/>
        </p:nvSpPr>
        <p:spPr bwMode="auto">
          <a:xfrm>
            <a:off x="1895673" y="2857833"/>
            <a:ext cx="8201465" cy="350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ts val="0"/>
              </a:spcBef>
            </a:pPr>
            <a:r>
              <a:rPr lang="es-ES_tradnl" sz="2400" i="0" dirty="0"/>
              <a:t>18 Septiembre 2025</a:t>
            </a:r>
            <a:endParaRPr lang="es-ES_tradnl" sz="2400" dirty="0"/>
          </a:p>
          <a:p>
            <a:pPr algn="ctr" eaLnBrk="1" hangingPunct="1">
              <a:spcBef>
                <a:spcPts val="600"/>
              </a:spcBef>
            </a:pPr>
            <a:endParaRPr lang="es-ES_tradnl" sz="2000" b="1" i="0" dirty="0"/>
          </a:p>
          <a:p>
            <a:pPr algn="ctr" eaLnBrk="1" hangingPunct="1">
              <a:spcBef>
                <a:spcPts val="600"/>
              </a:spcBef>
            </a:pPr>
            <a:r>
              <a:rPr lang="es-ES_tradnl" sz="2800" b="1" i="0" dirty="0"/>
              <a:t>Igor Siveroni</a:t>
            </a:r>
            <a:endParaRPr lang="es-ES_tradnl" sz="2400" b="1" i="0" dirty="0"/>
          </a:p>
          <a:p>
            <a:pPr algn="ctr" eaLnBrk="1" hangingPunct="1">
              <a:spcBef>
                <a:spcPts val="0"/>
              </a:spcBef>
            </a:pPr>
            <a:r>
              <a:rPr lang="es-ES_tradnl" sz="2000" i="0" dirty="0"/>
              <a:t>Sección de Bioingeniería</a:t>
            </a:r>
          </a:p>
          <a:p>
            <a:pPr algn="ctr" eaLnBrk="1" hangingPunct="1">
              <a:spcBef>
                <a:spcPts val="0"/>
              </a:spcBef>
              <a:spcAft>
                <a:spcPts val="0"/>
              </a:spcAft>
            </a:pPr>
            <a:r>
              <a:rPr lang="es-ES_tradnl" sz="2000" i="0" noProof="0" dirty="0"/>
              <a:t>Departamento</a:t>
            </a:r>
            <a:r>
              <a:rPr lang="es-ES_tradnl" sz="2000" i="0" dirty="0"/>
              <a:t> de Ingeniería </a:t>
            </a:r>
          </a:p>
          <a:p>
            <a:pPr algn="ctr" eaLnBrk="1" hangingPunct="1">
              <a:spcBef>
                <a:spcPts val="0"/>
              </a:spcBef>
              <a:spcAft>
                <a:spcPts val="0"/>
              </a:spcAft>
            </a:pPr>
            <a:r>
              <a:rPr lang="es-ES_tradnl" sz="2000" i="0" dirty="0"/>
              <a:t>Pontificia Universidad Católica del Perú (PUCP)</a:t>
            </a:r>
          </a:p>
          <a:p>
            <a:pPr algn="ctr" eaLnBrk="1" hangingPunct="1">
              <a:spcBef>
                <a:spcPts val="0"/>
              </a:spcBef>
              <a:spcAft>
                <a:spcPts val="0"/>
              </a:spcAft>
            </a:pPr>
            <a:endParaRPr lang="es-ES_tradnl" sz="2000" i="0" dirty="0"/>
          </a:p>
          <a:p>
            <a:pPr algn="ctr" eaLnBrk="1" hangingPunct="1">
              <a:spcBef>
                <a:spcPts val="0"/>
              </a:spcBef>
              <a:spcAft>
                <a:spcPts val="0"/>
              </a:spcAft>
            </a:pPr>
            <a:r>
              <a:rPr lang="es-ES_tradnl" sz="2000" i="0" dirty="0" err="1"/>
              <a:t>PhyDyn</a:t>
            </a:r>
            <a:r>
              <a:rPr lang="es-ES_tradnl" sz="2000" i="0" dirty="0"/>
              <a:t>: </a:t>
            </a:r>
            <a:r>
              <a:rPr lang="es-ES_tradnl" sz="2000" i="0" dirty="0" err="1"/>
              <a:t>Colaboracion</a:t>
            </a:r>
            <a:r>
              <a:rPr lang="es-ES_tradnl" sz="2000" i="0" dirty="0"/>
              <a:t> con Erik </a:t>
            </a:r>
            <a:r>
              <a:rPr lang="es-ES_tradnl" sz="2000" i="0" dirty="0" err="1"/>
              <a:t>Volz</a:t>
            </a:r>
            <a:r>
              <a:rPr lang="es-ES_tradnl" sz="2000" i="0" dirty="0"/>
              <a:t> durante </a:t>
            </a:r>
            <a:r>
              <a:rPr lang="es-ES_tradnl" sz="2000" i="0" dirty="0" err="1"/>
              <a:t>estadia</a:t>
            </a:r>
            <a:r>
              <a:rPr lang="es-ES_tradnl" sz="2000" i="0" dirty="0"/>
              <a:t> en</a:t>
            </a:r>
            <a:br>
              <a:rPr lang="es-ES_tradnl" sz="2000" i="0" dirty="0"/>
            </a:br>
            <a:r>
              <a:rPr lang="es-ES_tradnl" sz="2000" i="0" dirty="0"/>
              <a:t>DIDE, Imperial </a:t>
            </a:r>
            <a:r>
              <a:rPr lang="es-ES_tradnl" sz="2000" i="0" dirty="0" err="1"/>
              <a:t>College</a:t>
            </a:r>
            <a:r>
              <a:rPr lang="es-ES_tradnl" sz="2000" i="0" dirty="0"/>
              <a:t> London</a:t>
            </a:r>
          </a:p>
          <a:p>
            <a:pPr algn="ctr" eaLnBrk="1" hangingPunct="1">
              <a:spcBef>
                <a:spcPts val="0"/>
              </a:spcBef>
              <a:spcAft>
                <a:spcPts val="0"/>
              </a:spcAft>
            </a:pPr>
            <a:endParaRPr lang="es-ES_tradnl" sz="2000" i="0" dirty="0"/>
          </a:p>
        </p:txBody>
      </p:sp>
      <p:sp>
        <p:nvSpPr>
          <p:cNvPr id="5123" name="TextBox 2049"/>
          <p:cNvSpPr txBox="1">
            <a:spLocks noChangeArrowheads="1"/>
          </p:cNvSpPr>
          <p:nvPr/>
        </p:nvSpPr>
        <p:spPr bwMode="auto">
          <a:xfrm>
            <a:off x="202892" y="1411283"/>
            <a:ext cx="11587029" cy="1446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ES_tradnl" sz="3200" b="1" i="0" dirty="0" err="1">
                <a:solidFill>
                  <a:srgbClr val="0F3E72"/>
                </a:solidFill>
              </a:rPr>
              <a:t>Filodinámica</a:t>
            </a:r>
            <a:br>
              <a:rPr lang="es-ES_tradnl" sz="3200" b="1" i="0" dirty="0">
                <a:solidFill>
                  <a:srgbClr val="0F3E72"/>
                </a:solidFill>
              </a:rPr>
            </a:br>
            <a:r>
              <a:rPr lang="es-ES_tradnl" sz="2800" b="1" i="0" dirty="0">
                <a:solidFill>
                  <a:srgbClr val="0F3E72"/>
                </a:solidFill>
              </a:rPr>
              <a:t>Inferencia epidemiológica usando información genética de patógenos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26D135-5450-4F04-8455-28C72553F9E4}"/>
              </a:ext>
            </a:extLst>
          </p:cNvPr>
          <p:cNvSpPr/>
          <p:nvPr/>
        </p:nvSpPr>
        <p:spPr>
          <a:xfrm>
            <a:off x="370113" y="980728"/>
            <a:ext cx="11419809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89209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4AE57-DA9B-7A4B-62BA-8D6F01914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AEEAC-302A-4A1A-2E95-B42D102DC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Ejemplo</a:t>
            </a:r>
            <a:r>
              <a:rPr lang="en-US"/>
              <a:t>: Arbol </a:t>
            </a:r>
            <a:r>
              <a:rPr lang="en-US" err="1"/>
              <a:t>Filogenetico</a:t>
            </a:r>
            <a:r>
              <a:rPr lang="en-US"/>
              <a:t> (con ADN)</a:t>
            </a:r>
          </a:p>
        </p:txBody>
      </p:sp>
      <p:pic>
        <p:nvPicPr>
          <p:cNvPr id="9" name="Picture 8" descr="A diagram of a circuit&#10;&#10;AI-generated content may be incorrect.">
            <a:extLst>
              <a:ext uri="{FF2B5EF4-FFF2-40B4-BE49-F238E27FC236}">
                <a16:creationId xmlns:a16="http://schemas.microsoft.com/office/drawing/2014/main" id="{64CAE5D3-B694-4C4B-A0A8-03A0D1E36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88" y="1939118"/>
            <a:ext cx="4495800" cy="3568700"/>
          </a:xfrm>
          <a:prstGeom prst="rect">
            <a:avLst/>
          </a:prstGeom>
        </p:spPr>
      </p:pic>
      <p:pic>
        <p:nvPicPr>
          <p:cNvPr id="11" name="Picture 10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30212C0D-A54C-DE93-556E-73E6CF2CE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492" y="2413000"/>
            <a:ext cx="44704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27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D2112-D5CF-A240-A6D1-094CBDFC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Objetivos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C8344-157A-9548-B578-3F5055B3F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7537"/>
            <a:ext cx="10972800" cy="490888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0F3E72"/>
                </a:solidFill>
              </a:rPr>
              <a:t>Nos </a:t>
            </a:r>
            <a:r>
              <a:rPr lang="en-US" dirty="0" err="1">
                <a:solidFill>
                  <a:srgbClr val="0F3E72"/>
                </a:solidFill>
              </a:rPr>
              <a:t>interesa</a:t>
            </a:r>
            <a:r>
              <a:rPr lang="en-US" dirty="0">
                <a:solidFill>
                  <a:srgbClr val="0F3E72"/>
                </a:solidFill>
              </a:rPr>
              <a:t> saber:</a:t>
            </a:r>
            <a:br>
              <a:rPr lang="en-US" dirty="0"/>
            </a:br>
            <a:r>
              <a:rPr lang="en-US" dirty="0"/>
              <a:t>Dado un </a:t>
            </a:r>
            <a:r>
              <a:rPr lang="en-US" dirty="0" err="1"/>
              <a:t>grupo</a:t>
            </a:r>
            <a:r>
              <a:rPr lang="en-US" dirty="0"/>
              <a:t> de </a:t>
            </a:r>
            <a:r>
              <a:rPr lang="en-US" dirty="0" err="1"/>
              <a:t>sequencias</a:t>
            </a:r>
            <a:r>
              <a:rPr lang="en-US" dirty="0"/>
              <a:t> </a:t>
            </a:r>
            <a:r>
              <a:rPr lang="en-US" dirty="0" err="1"/>
              <a:t>alineadas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determinar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un arbol describe/</a:t>
            </a:r>
            <a:r>
              <a:rPr lang="en-US" dirty="0" err="1"/>
              <a:t>explica</a:t>
            </a:r>
            <a:r>
              <a:rPr lang="en-US" dirty="0"/>
              <a:t> </a:t>
            </a:r>
            <a:r>
              <a:rPr lang="en-US" dirty="0" err="1"/>
              <a:t>mejor</a:t>
            </a:r>
            <a:r>
              <a:rPr lang="en-US" dirty="0"/>
              <a:t> la data que </a:t>
            </a:r>
            <a:r>
              <a:rPr lang="en-US" dirty="0" err="1"/>
              <a:t>otro</a:t>
            </a:r>
            <a:r>
              <a:rPr lang="en-US" dirty="0"/>
              <a:t>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Como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comparar</a:t>
            </a:r>
            <a:r>
              <a:rPr lang="en-US" dirty="0"/>
              <a:t> </a:t>
            </a:r>
            <a:r>
              <a:rPr lang="en-US" dirty="0" err="1"/>
              <a:t>arboles</a:t>
            </a:r>
            <a:r>
              <a:rPr lang="en-US" dirty="0"/>
              <a:t> </a:t>
            </a:r>
            <a:r>
              <a:rPr lang="en-US" dirty="0" err="1"/>
              <a:t>filogeneticos</a:t>
            </a:r>
            <a:r>
              <a:rPr lang="en-US" dirty="0"/>
              <a:t>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/>
              <a:t>Queremos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mejor</a:t>
            </a:r>
            <a:r>
              <a:rPr lang="en-US" dirty="0"/>
              <a:t> arbol  o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distribucion</a:t>
            </a:r>
            <a:r>
              <a:rPr lang="en-US" dirty="0"/>
              <a:t> de </a:t>
            </a:r>
            <a:r>
              <a:rPr lang="en-US" dirty="0" err="1"/>
              <a:t>arboles</a:t>
            </a:r>
            <a:r>
              <a:rPr lang="en-US" dirty="0"/>
              <a:t> ‘buenos’?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0F3E72"/>
                </a:solidFill>
              </a:rPr>
              <a:t>Para </a:t>
            </a:r>
            <a:r>
              <a:rPr lang="en-US" dirty="0" err="1">
                <a:solidFill>
                  <a:srgbClr val="0F3E72"/>
                </a:solidFill>
              </a:rPr>
              <a:t>esto</a:t>
            </a:r>
            <a:r>
              <a:rPr lang="en-US" dirty="0">
                <a:solidFill>
                  <a:srgbClr val="0F3E72"/>
                </a:solidFill>
              </a:rPr>
              <a:t> </a:t>
            </a:r>
            <a:r>
              <a:rPr lang="en-US" dirty="0" err="1">
                <a:solidFill>
                  <a:srgbClr val="0F3E72"/>
                </a:solidFill>
              </a:rPr>
              <a:t>necesitamos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un </a:t>
            </a:r>
            <a:r>
              <a:rPr lang="en-US" dirty="0" err="1"/>
              <a:t>modelo</a:t>
            </a:r>
            <a:r>
              <a:rPr lang="en-US" dirty="0"/>
              <a:t> que </a:t>
            </a:r>
            <a:r>
              <a:rPr lang="en-US" dirty="0" err="1"/>
              <a:t>explique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se </a:t>
            </a:r>
            <a:r>
              <a:rPr lang="en-US" dirty="0" err="1"/>
              <a:t>generaron</a:t>
            </a:r>
            <a:r>
              <a:rPr lang="en-US" dirty="0"/>
              <a:t> las </a:t>
            </a:r>
            <a:r>
              <a:rPr lang="en-US" dirty="0" err="1"/>
              <a:t>sequencias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hojas del arbol (tips)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AD5E56-0EF6-604A-8365-590D742DA6C7}"/>
              </a:ext>
            </a:extLst>
          </p:cNvPr>
          <p:cNvSpPr txBox="1"/>
          <p:nvPr/>
        </p:nvSpPr>
        <p:spPr>
          <a:xfrm>
            <a:off x="9580262" y="4716811"/>
            <a:ext cx="1963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err="1">
                <a:solidFill>
                  <a:schemeClr val="tx1"/>
                </a:solidFill>
                <a:latin typeface="+mn-lt"/>
              </a:rPr>
              <a:t>Matriz</a:t>
            </a:r>
            <a:r>
              <a:rPr lang="en-US" i="0">
                <a:solidFill>
                  <a:schemeClr val="tx1"/>
                </a:solidFill>
                <a:latin typeface="+mn-lt"/>
              </a:rPr>
              <a:t> de </a:t>
            </a:r>
            <a:r>
              <a:rPr lang="en-US" i="0" err="1">
                <a:solidFill>
                  <a:schemeClr val="tx1"/>
                </a:solidFill>
                <a:latin typeface="+mn-lt"/>
              </a:rPr>
              <a:t>transicion</a:t>
            </a:r>
            <a:endParaRPr lang="en-US" i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7655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1642E-3F1D-EE4C-AB5A-3588908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Modelo</a:t>
            </a:r>
            <a:r>
              <a:rPr lang="en-US"/>
              <a:t> de </a:t>
            </a:r>
            <a:r>
              <a:rPr lang="en-US" err="1"/>
              <a:t>Evolucion</a:t>
            </a:r>
            <a:r>
              <a:rPr lang="en-US"/>
              <a:t> / </a:t>
            </a:r>
            <a:r>
              <a:rPr lang="en-US" err="1"/>
              <a:t>Substitucion</a:t>
            </a:r>
            <a:r>
              <a:rPr lang="en-US"/>
              <a:t> de ADN </a:t>
            </a:r>
            <a:br>
              <a:rPr lang="en-US"/>
            </a:br>
            <a:r>
              <a:rPr lang="en-US" err="1"/>
              <a:t>Proceso</a:t>
            </a:r>
            <a:r>
              <a:rPr lang="en-US"/>
              <a:t> de Markov continuo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09C20-06D2-254E-B683-6209C5997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" y="3695700"/>
            <a:ext cx="2933700" cy="289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7B8AA8-D7AA-4143-8DB8-6FD041A01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03" y="1490974"/>
            <a:ext cx="6819900" cy="175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1329DA-81FE-704E-B157-A363181382AF}"/>
              </a:ext>
            </a:extLst>
          </p:cNvPr>
          <p:cNvSpPr txBox="1"/>
          <p:nvPr/>
        </p:nvSpPr>
        <p:spPr>
          <a:xfrm>
            <a:off x="7436585" y="1332080"/>
            <a:ext cx="41076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0" err="1">
                <a:latin typeface="+mn-lt"/>
              </a:rPr>
              <a:t>Asumimos</a:t>
            </a:r>
            <a:r>
              <a:rPr lang="en-US" sz="1800" i="0">
                <a:latin typeface="+mn-lt"/>
              </a:rPr>
              <a:t> que: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err="1">
                <a:latin typeface="+mn-lt"/>
              </a:rPr>
              <a:t>Cada</a:t>
            </a:r>
            <a:r>
              <a:rPr lang="en-US" sz="1800" i="0">
                <a:latin typeface="+mn-lt"/>
              </a:rPr>
              <a:t> ‘site’ </a:t>
            </a:r>
            <a:r>
              <a:rPr lang="en-US" sz="1800" i="0" err="1">
                <a:latin typeface="+mn-lt"/>
              </a:rPr>
              <a:t>evoluciona</a:t>
            </a:r>
            <a:r>
              <a:rPr lang="en-US" sz="1800" i="0">
                <a:latin typeface="+mn-lt"/>
              </a:rPr>
              <a:t> </a:t>
            </a:r>
            <a:r>
              <a:rPr lang="en-US" sz="1800" i="0" err="1">
                <a:latin typeface="+mn-lt"/>
              </a:rPr>
              <a:t>independientemente</a:t>
            </a:r>
            <a:r>
              <a:rPr lang="en-US" sz="1800" i="0">
                <a:latin typeface="+mn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err="1">
                <a:latin typeface="+mn-lt"/>
              </a:rPr>
              <a:t>Substituciones</a:t>
            </a:r>
            <a:r>
              <a:rPr lang="en-US" sz="1800" i="0">
                <a:latin typeface="+mn-lt"/>
              </a:rPr>
              <a:t> </a:t>
            </a:r>
            <a:r>
              <a:rPr lang="en-US" sz="1800" i="0" err="1">
                <a:latin typeface="+mn-lt"/>
              </a:rPr>
              <a:t>en</a:t>
            </a:r>
            <a:r>
              <a:rPr lang="en-US" sz="1800" i="0">
                <a:latin typeface="+mn-lt"/>
              </a:rPr>
              <a:t> </a:t>
            </a:r>
            <a:r>
              <a:rPr lang="en-US" sz="1800" i="0" err="1">
                <a:latin typeface="+mn-lt"/>
              </a:rPr>
              <a:t>cada</a:t>
            </a:r>
            <a:r>
              <a:rPr lang="en-US" sz="1800" i="0">
                <a:latin typeface="+mn-lt"/>
              </a:rPr>
              <a:t> site se </a:t>
            </a:r>
            <a:r>
              <a:rPr lang="en-US" sz="1800" i="0" err="1">
                <a:latin typeface="+mn-lt"/>
              </a:rPr>
              <a:t>rigen</a:t>
            </a:r>
            <a:r>
              <a:rPr lang="en-US" sz="1800" i="0">
                <a:latin typeface="+mn-lt"/>
              </a:rPr>
              <a:t> por un </a:t>
            </a:r>
            <a:r>
              <a:rPr lang="en-US" sz="1800" b="1" i="0" err="1">
                <a:latin typeface="+mn-lt"/>
              </a:rPr>
              <a:t>proceso</a:t>
            </a:r>
            <a:r>
              <a:rPr lang="en-US" sz="1800" b="1" i="0">
                <a:latin typeface="+mn-lt"/>
              </a:rPr>
              <a:t> de Markov continuo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>
                <a:latin typeface="+mn-lt"/>
              </a:rPr>
              <a:t>… de </a:t>
            </a:r>
            <a:r>
              <a:rPr lang="en-US" sz="1800" b="1" i="0" err="1">
                <a:latin typeface="+mn-lt"/>
              </a:rPr>
              <a:t>izquierda</a:t>
            </a:r>
            <a:r>
              <a:rPr lang="en-US" sz="1800" b="1" i="0">
                <a:latin typeface="+mn-lt"/>
              </a:rPr>
              <a:t> a </a:t>
            </a:r>
            <a:r>
              <a:rPr lang="en-US" sz="1800" b="1" i="0" err="1">
                <a:latin typeface="+mn-lt"/>
              </a:rPr>
              <a:t>derecha</a:t>
            </a:r>
            <a:endParaRPr lang="en-US" sz="1800" b="1" i="0"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941874-4AFC-3348-87AA-D4BAFC157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810" y="3695701"/>
            <a:ext cx="8011278" cy="72547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err="1"/>
              <a:t>Expresamos</a:t>
            </a:r>
            <a:r>
              <a:rPr lang="en-US" sz="1800" dirty="0"/>
              <a:t> </a:t>
            </a:r>
            <a:r>
              <a:rPr lang="en-US" sz="1800" dirty="0" err="1"/>
              <a:t>el</a:t>
            </a:r>
            <a:r>
              <a:rPr lang="en-US" sz="1800" dirty="0"/>
              <a:t> </a:t>
            </a:r>
            <a:r>
              <a:rPr lang="en-US" sz="1800" dirty="0" err="1"/>
              <a:t>modelo</a:t>
            </a:r>
            <a:r>
              <a:rPr lang="en-US" sz="1800" dirty="0"/>
              <a:t> de </a:t>
            </a:r>
            <a:r>
              <a:rPr lang="en-US" sz="1800" dirty="0" err="1"/>
              <a:t>substitucion</a:t>
            </a:r>
            <a:r>
              <a:rPr lang="en-US" sz="1800" dirty="0"/>
              <a:t> con la </a:t>
            </a:r>
            <a:r>
              <a:rPr lang="en-US" sz="1800" dirty="0" err="1"/>
              <a:t>matriz</a:t>
            </a:r>
            <a:r>
              <a:rPr lang="en-US" sz="1800" dirty="0"/>
              <a:t> de </a:t>
            </a:r>
            <a:r>
              <a:rPr lang="en-US" sz="1800" dirty="0" err="1"/>
              <a:t>substitucion</a:t>
            </a:r>
            <a:r>
              <a:rPr lang="en-US" sz="1800" dirty="0"/>
              <a:t> Q </a:t>
            </a:r>
            <a:r>
              <a:rPr lang="en-US" sz="1800" dirty="0" err="1"/>
              <a:t>donde</a:t>
            </a:r>
            <a:r>
              <a:rPr lang="en-US" sz="1800" dirty="0"/>
              <a:t> q(</a:t>
            </a:r>
            <a:r>
              <a:rPr lang="en-US" sz="1800" dirty="0" err="1"/>
              <a:t>i,j</a:t>
            </a:r>
            <a:r>
              <a:rPr lang="en-US" sz="1800" dirty="0"/>
              <a:t>) es la </a:t>
            </a:r>
            <a:r>
              <a:rPr lang="en-US" sz="1800" dirty="0" err="1"/>
              <a:t>tasa</a:t>
            </a:r>
            <a:r>
              <a:rPr lang="en-US" sz="1800" dirty="0"/>
              <a:t> </a:t>
            </a:r>
            <a:r>
              <a:rPr lang="en-US" sz="1800" dirty="0" err="1"/>
              <a:t>relativa</a:t>
            </a:r>
            <a:r>
              <a:rPr lang="en-US" sz="1800" dirty="0"/>
              <a:t> de </a:t>
            </a:r>
            <a:r>
              <a:rPr lang="en-US" sz="1800" dirty="0" err="1"/>
              <a:t>substitucion</a:t>
            </a:r>
            <a:r>
              <a:rPr lang="en-US" sz="1800" dirty="0"/>
              <a:t> de </a:t>
            </a:r>
            <a:r>
              <a:rPr lang="en-US" sz="1800" dirty="0" err="1"/>
              <a:t>estado</a:t>
            </a:r>
            <a:r>
              <a:rPr lang="en-US" sz="1800" dirty="0"/>
              <a:t> </a:t>
            </a:r>
            <a:r>
              <a:rPr lang="en-US" sz="1800" b="1" i="1" dirty="0" err="1"/>
              <a:t>i</a:t>
            </a:r>
            <a:r>
              <a:rPr lang="en-US" sz="1800" dirty="0"/>
              <a:t> al </a:t>
            </a:r>
            <a:r>
              <a:rPr lang="en-US" sz="1800" dirty="0" err="1"/>
              <a:t>estado</a:t>
            </a:r>
            <a:r>
              <a:rPr lang="en-US" sz="1800" dirty="0"/>
              <a:t> </a:t>
            </a:r>
            <a:r>
              <a:rPr lang="en-US" sz="1800" b="1" i="1" dirty="0"/>
              <a:t>j</a:t>
            </a:r>
            <a:r>
              <a:rPr lang="en-US" sz="1800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0A9BAD-3791-E04B-BB1B-97ADBF0E0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537" y="5012576"/>
            <a:ext cx="1219200" cy="622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FB09EB-F3DB-BB47-9398-6560FD3230B1}"/>
              </a:ext>
            </a:extLst>
          </p:cNvPr>
          <p:cNvSpPr txBox="1"/>
          <p:nvPr/>
        </p:nvSpPr>
        <p:spPr>
          <a:xfrm>
            <a:off x="9580262" y="4716811"/>
            <a:ext cx="1963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err="1">
                <a:solidFill>
                  <a:schemeClr val="tx1"/>
                </a:solidFill>
                <a:latin typeface="+mn-lt"/>
              </a:rPr>
              <a:t>Matriz</a:t>
            </a:r>
            <a:r>
              <a:rPr lang="en-US" i="0">
                <a:solidFill>
                  <a:schemeClr val="tx1"/>
                </a:solidFill>
                <a:latin typeface="+mn-lt"/>
              </a:rPr>
              <a:t> de </a:t>
            </a:r>
            <a:r>
              <a:rPr lang="en-US" i="0" err="1">
                <a:solidFill>
                  <a:schemeClr val="tx1"/>
                </a:solidFill>
                <a:latin typeface="+mn-lt"/>
              </a:rPr>
              <a:t>transicion</a:t>
            </a:r>
            <a:endParaRPr lang="en-US" i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EED72-EC4B-1F43-8B30-0248309A4AD7}"/>
              </a:ext>
            </a:extLst>
          </p:cNvPr>
          <p:cNvSpPr txBox="1"/>
          <p:nvPr/>
        </p:nvSpPr>
        <p:spPr>
          <a:xfrm>
            <a:off x="9652452" y="5895901"/>
            <a:ext cx="2066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>
                <a:solidFill>
                  <a:schemeClr val="tx1"/>
                </a:solidFill>
                <a:latin typeface="+mn-lt"/>
              </a:rPr>
              <a:t>… </a:t>
            </a:r>
            <a:r>
              <a:rPr lang="en-US" b="1" i="0" err="1">
                <a:solidFill>
                  <a:schemeClr val="tx1"/>
                </a:solidFill>
                <a:latin typeface="+mn-lt"/>
              </a:rPr>
              <a:t>esto</a:t>
            </a:r>
            <a:r>
              <a:rPr lang="en-US" b="1" i="0">
                <a:solidFill>
                  <a:schemeClr val="tx1"/>
                </a:solidFill>
                <a:latin typeface="+mn-lt"/>
              </a:rPr>
              <a:t> es </a:t>
            </a:r>
            <a:r>
              <a:rPr lang="en-US" b="1" i="0" err="1">
                <a:solidFill>
                  <a:schemeClr val="tx1"/>
                </a:solidFill>
                <a:latin typeface="+mn-lt"/>
              </a:rPr>
              <a:t>estandar</a:t>
            </a:r>
            <a:endParaRPr lang="en-US" b="1" i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5BBDC8-563A-C04D-A193-0BBE75E1D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674" y="4647514"/>
            <a:ext cx="5083676" cy="160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27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10BA4-BDFF-FF45-9542-58C2BA1F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Ejemplos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B2334-E9BB-594E-BCEF-CB58B1B82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5" y="2114552"/>
            <a:ext cx="3619500" cy="471486"/>
          </a:xfrm>
        </p:spPr>
        <p:txBody>
          <a:bodyPr/>
          <a:lstStyle/>
          <a:p>
            <a:pPr marL="0" indent="0">
              <a:buNone/>
            </a:pPr>
            <a:r>
              <a:rPr lang="en-US" sz="2000" err="1"/>
              <a:t>Modelo</a:t>
            </a:r>
            <a:r>
              <a:rPr lang="en-US" sz="2000"/>
              <a:t> Jukes-Cantor (JC69)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73DAE-58D2-CE4C-A7CF-393181DBC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25" y="1328738"/>
            <a:ext cx="6235700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FEC778-357F-D346-ADBE-AF44AC151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5" y="3957638"/>
            <a:ext cx="7061200" cy="26797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1E4C15-E695-CE42-B19C-448A3BE80AC1}"/>
              </a:ext>
            </a:extLst>
          </p:cNvPr>
          <p:cNvSpPr txBox="1">
            <a:spLocks/>
          </p:cNvSpPr>
          <p:nvPr/>
        </p:nvSpPr>
        <p:spPr>
          <a:xfrm>
            <a:off x="7470775" y="6165852"/>
            <a:ext cx="4114801" cy="471486"/>
          </a:xfrm>
          <a:prstGeom prst="rect">
            <a:avLst/>
          </a:prstGeom>
        </p:spPr>
        <p:txBody>
          <a:bodyPr vert="horz" rtlCol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1257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714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1717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6pPr>
            <a:lvl7pPr marL="29718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7pPr>
            <a:lvl8pPr marL="34290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8pPr>
            <a:lvl9pPr marL="38862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0" kern="0" err="1"/>
              <a:t>Modelo</a:t>
            </a:r>
            <a:r>
              <a:rPr lang="en-US" sz="2000" i="0" kern="0"/>
              <a:t> Kimura 2-paremeter (K80)</a:t>
            </a:r>
          </a:p>
        </p:txBody>
      </p:sp>
    </p:spTree>
    <p:extLst>
      <p:ext uri="{BB962C8B-B14F-4D97-AF65-F5344CB8AC3E}">
        <p14:creationId xmlns:p14="http://schemas.microsoft.com/office/powerpoint/2010/main" val="2101719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D8B2-16F9-B047-B5B0-91EE8A27F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Likelihood </a:t>
            </a:r>
            <a:r>
              <a:rPr lang="en-US" dirty="0" err="1"/>
              <a:t>Filogenetico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91FB6-8448-D24E-84CE-AD789B951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7007"/>
            <a:ext cx="10972800" cy="94899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Una </a:t>
            </a:r>
            <a:r>
              <a:rPr lang="en-US" err="1"/>
              <a:t>manera</a:t>
            </a:r>
            <a:r>
              <a:rPr lang="en-US"/>
              <a:t> de </a:t>
            </a:r>
            <a:r>
              <a:rPr lang="en-US" err="1"/>
              <a:t>evaluar</a:t>
            </a:r>
            <a:r>
              <a:rPr lang="en-US"/>
              <a:t> un arbol </a:t>
            </a:r>
            <a:r>
              <a:rPr lang="en-US" err="1"/>
              <a:t>seria</a:t>
            </a:r>
            <a:r>
              <a:rPr lang="en-US"/>
              <a:t> </a:t>
            </a:r>
            <a:r>
              <a:rPr lang="en-US" err="1"/>
              <a:t>calcular</a:t>
            </a:r>
            <a:r>
              <a:rPr lang="en-US"/>
              <a:t> la </a:t>
            </a:r>
            <a:r>
              <a:rPr lang="en-US" err="1"/>
              <a:t>probabilidad</a:t>
            </a:r>
            <a:r>
              <a:rPr lang="en-US"/>
              <a:t> de la data dado un </a:t>
            </a:r>
            <a:r>
              <a:rPr lang="en-US" b="1" err="1"/>
              <a:t>modelo</a:t>
            </a:r>
            <a:r>
              <a:rPr lang="en-US" b="1"/>
              <a:t> </a:t>
            </a:r>
            <a:r>
              <a:rPr lang="en-US" b="1" err="1"/>
              <a:t>estadistico</a:t>
            </a:r>
            <a:r>
              <a:rPr lang="en-US" b="1"/>
              <a:t> de </a:t>
            </a:r>
            <a:r>
              <a:rPr lang="en-US" b="1" err="1"/>
              <a:t>evolucion</a:t>
            </a:r>
            <a:r>
              <a:rPr lang="en-US" b="1"/>
              <a:t> de DNA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6833E-30A7-A148-985F-2E6F99CF0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111" y="2263196"/>
            <a:ext cx="7683500" cy="1165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BA41C4-8B98-4B49-B329-1349EDD3E141}"/>
              </a:ext>
            </a:extLst>
          </p:cNvPr>
          <p:cNvSpPr txBox="1"/>
          <p:nvPr/>
        </p:nvSpPr>
        <p:spPr>
          <a:xfrm>
            <a:off x="788193" y="3442794"/>
            <a:ext cx="106156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>
                <a:solidFill>
                  <a:schemeClr val="tx1"/>
                </a:solidFill>
                <a:latin typeface="+mn-lt"/>
              </a:rPr>
              <a:t>A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esta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probabilidad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la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llamamos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el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b="1" i="0" dirty="0">
                <a:solidFill>
                  <a:schemeClr val="tx1"/>
                </a:solidFill>
                <a:latin typeface="+mn-lt"/>
              </a:rPr>
              <a:t>Likelihood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del arbol –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el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likelihood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filogenetico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: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calculado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con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el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algoritmo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de Felsenstein</a:t>
            </a:r>
          </a:p>
          <a:p>
            <a:endParaRPr lang="en-US" sz="2400" i="0" dirty="0">
              <a:latin typeface="+mn-lt"/>
            </a:endParaRPr>
          </a:p>
          <a:p>
            <a:r>
              <a:rPr lang="en-US" sz="2400" i="0" dirty="0">
                <a:solidFill>
                  <a:schemeClr val="tx1"/>
                </a:solidFill>
                <a:latin typeface="+mn-lt"/>
              </a:rPr>
              <a:t>El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modelo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estocastico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(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proceso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Markov)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nos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permite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hacer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este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calculo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br>
              <a:rPr lang="en-US" sz="2400" i="0" dirty="0">
                <a:solidFill>
                  <a:schemeClr val="tx1"/>
                </a:solidFill>
                <a:latin typeface="+mn-lt"/>
              </a:rPr>
            </a:br>
            <a:r>
              <a:rPr lang="en-US" sz="2400" i="0" dirty="0">
                <a:solidFill>
                  <a:schemeClr val="tx1"/>
                </a:solidFill>
                <a:latin typeface="+mn-lt"/>
              </a:rPr>
              <a:t>Una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manera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de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reconstruir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una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historia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de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evolutiva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seria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encontrar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un arbol que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maximice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el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Likelihood (</a:t>
            </a:r>
            <a:r>
              <a:rPr lang="en-US" sz="2400" b="1" i="0" dirty="0">
                <a:solidFill>
                  <a:schemeClr val="tx1"/>
                </a:solidFill>
                <a:latin typeface="+mn-lt"/>
              </a:rPr>
              <a:t>Maximum Likelihood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), o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encontrar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una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distribucion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de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arboles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endParaRPr lang="en-US" sz="2400" i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7450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823ED-F399-7F44-BB28-1C3C9FD4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Algoritmo</a:t>
            </a:r>
            <a:r>
              <a:rPr lang="en-US" dirty="0"/>
              <a:t> ‘pruning’ / </a:t>
            </a:r>
            <a:r>
              <a:rPr lang="en-US" dirty="0" err="1"/>
              <a:t>Felsenstein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BDD12-D3D9-1D40-954C-0083B0200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34" y="1724044"/>
            <a:ext cx="5283200" cy="449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D07957-9223-484C-B030-6D4D283A1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449" y="2289175"/>
            <a:ext cx="48768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43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3B585-D8EB-0243-BF79-0A854AD77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Space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7E08FA-DE84-CC47-A4D8-B3EDADE258F1}"/>
              </a:ext>
            </a:extLst>
          </p:cNvPr>
          <p:cNvSpPr/>
          <p:nvPr/>
        </p:nvSpPr>
        <p:spPr>
          <a:xfrm>
            <a:off x="2586038" y="2643188"/>
            <a:ext cx="6243637" cy="2071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0">
                <a:solidFill>
                  <a:schemeClr val="accent6"/>
                </a:solidFill>
              </a:rPr>
              <a:t>¿</a:t>
            </a:r>
            <a:r>
              <a:rPr lang="en-US" sz="3600" i="0" err="1">
                <a:solidFill>
                  <a:schemeClr val="accent6"/>
                </a:solidFill>
              </a:rPr>
              <a:t>Cuantos</a:t>
            </a:r>
            <a:r>
              <a:rPr lang="en-US" sz="3600" i="0">
                <a:solidFill>
                  <a:schemeClr val="accent6"/>
                </a:solidFill>
              </a:rPr>
              <a:t> </a:t>
            </a:r>
            <a:r>
              <a:rPr lang="en-US" sz="3600" i="0" err="1">
                <a:solidFill>
                  <a:schemeClr val="accent6"/>
                </a:solidFill>
              </a:rPr>
              <a:t>árboles</a:t>
            </a:r>
            <a:r>
              <a:rPr lang="en-US" sz="3600" i="0">
                <a:solidFill>
                  <a:schemeClr val="accent6"/>
                </a:solidFill>
              </a:rPr>
              <a:t> </a:t>
            </a:r>
            <a:r>
              <a:rPr lang="en-US" sz="3600" i="0" err="1">
                <a:solidFill>
                  <a:schemeClr val="accent6"/>
                </a:solidFill>
              </a:rPr>
              <a:t>existen</a:t>
            </a:r>
            <a:r>
              <a:rPr lang="en-US" sz="3600" i="0">
                <a:solidFill>
                  <a:schemeClr val="accent6"/>
                </a:solidFill>
              </a:rPr>
              <a:t> para </a:t>
            </a:r>
            <a:r>
              <a:rPr lang="en-US" sz="3600">
                <a:solidFill>
                  <a:schemeClr val="accent6"/>
                </a:solidFill>
              </a:rPr>
              <a:t>n</a:t>
            </a:r>
            <a:r>
              <a:rPr lang="en-US" sz="3600" i="0">
                <a:solidFill>
                  <a:schemeClr val="accent6"/>
                </a:solidFill>
              </a:rPr>
              <a:t> taxa?</a:t>
            </a:r>
          </a:p>
        </p:txBody>
      </p:sp>
    </p:spTree>
    <p:extLst>
      <p:ext uri="{BB962C8B-B14F-4D97-AF65-F5344CB8AC3E}">
        <p14:creationId xmlns:p14="http://schemas.microsoft.com/office/powerpoint/2010/main" val="1248300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16317-52BB-554D-A630-9710EE219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A19A1-1D4D-4541-98AA-8ED52187C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61" y="6329374"/>
            <a:ext cx="10972800" cy="428619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/>
              <a:t>15 </a:t>
            </a:r>
            <a:r>
              <a:rPr lang="en-US" sz="1800" err="1"/>
              <a:t>arboles</a:t>
            </a:r>
            <a:r>
              <a:rPr lang="en-US" sz="1800"/>
              <a:t> </a:t>
            </a:r>
            <a:r>
              <a:rPr lang="en-US" sz="1800" err="1"/>
              <a:t>posibles</a:t>
            </a:r>
            <a:r>
              <a:rPr lang="en-US" sz="1800"/>
              <a:t> (sin </a:t>
            </a:r>
            <a:r>
              <a:rPr lang="en-US" sz="1800" err="1"/>
              <a:t>rango</a:t>
            </a:r>
            <a:r>
              <a:rPr lang="en-US" sz="1800"/>
              <a:t>) </a:t>
            </a:r>
            <a:r>
              <a:rPr lang="en-US" sz="1800" err="1"/>
              <a:t>utilizando</a:t>
            </a:r>
            <a:r>
              <a:rPr lang="en-US" sz="1800"/>
              <a:t> 4 </a:t>
            </a:r>
            <a:r>
              <a:rPr lang="en-US" sz="1800" err="1"/>
              <a:t>individuos</a:t>
            </a:r>
            <a:r>
              <a:rPr lang="en-US" sz="1800"/>
              <a:t>/</a:t>
            </a:r>
            <a:r>
              <a:rPr lang="en-US" sz="1800" err="1"/>
              <a:t>especies</a:t>
            </a:r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90AD7-6E08-614D-84D8-2BBFC56FB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50" y="1257310"/>
            <a:ext cx="93853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71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16317-52BB-554D-A630-9710EE219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A19A1-1D4D-4541-98AA-8ED52187C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61" y="6386526"/>
            <a:ext cx="10972800" cy="34612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/>
              <a:t>105 </a:t>
            </a:r>
            <a:r>
              <a:rPr lang="en-US" sz="1800" err="1"/>
              <a:t>arboles</a:t>
            </a:r>
            <a:r>
              <a:rPr lang="en-US" sz="1800"/>
              <a:t> </a:t>
            </a:r>
            <a:r>
              <a:rPr lang="en-US" sz="1800" err="1"/>
              <a:t>posibles</a:t>
            </a:r>
            <a:r>
              <a:rPr lang="en-US" sz="1800"/>
              <a:t> (sin </a:t>
            </a:r>
            <a:r>
              <a:rPr lang="en-US" sz="1800" err="1"/>
              <a:t>rango</a:t>
            </a:r>
            <a:r>
              <a:rPr lang="en-US" sz="1800"/>
              <a:t>) </a:t>
            </a:r>
            <a:r>
              <a:rPr lang="en-US" sz="1800" err="1"/>
              <a:t>utilizando</a:t>
            </a:r>
            <a:r>
              <a:rPr lang="en-US" sz="1800"/>
              <a:t> 5 </a:t>
            </a:r>
            <a:r>
              <a:rPr lang="en-US" sz="1800" err="1"/>
              <a:t>individuos</a:t>
            </a:r>
            <a:r>
              <a:rPr lang="en-US" sz="1800"/>
              <a:t>/</a:t>
            </a:r>
            <a:r>
              <a:rPr lang="en-US" sz="1800" err="1"/>
              <a:t>especies</a:t>
            </a:r>
            <a:endParaRPr lang="en-US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261F0-2384-D643-9043-9C153F3F6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50" y="1130311"/>
            <a:ext cx="95885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35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16317-52BB-554D-A630-9710EE219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Space – </a:t>
            </a:r>
            <a:r>
              <a:rPr lang="en-US" err="1"/>
              <a:t>Enorme</a:t>
            </a:r>
            <a:r>
              <a:rPr lang="en-US"/>
              <a:t>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A19A1-1D4D-4541-98AA-8ED52187C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61" y="6386526"/>
            <a:ext cx="10972800" cy="34612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/>
              <a:t>945 </a:t>
            </a:r>
            <a:r>
              <a:rPr lang="en-US" sz="1800" err="1"/>
              <a:t>arboles</a:t>
            </a:r>
            <a:r>
              <a:rPr lang="en-US" sz="1800"/>
              <a:t> </a:t>
            </a:r>
            <a:r>
              <a:rPr lang="en-US" sz="1800" err="1"/>
              <a:t>posibles</a:t>
            </a:r>
            <a:r>
              <a:rPr lang="en-US" sz="1800"/>
              <a:t> (sin </a:t>
            </a:r>
            <a:r>
              <a:rPr lang="en-US" sz="1800" err="1"/>
              <a:t>rango</a:t>
            </a:r>
            <a:r>
              <a:rPr lang="en-US" sz="1800"/>
              <a:t>) </a:t>
            </a:r>
            <a:r>
              <a:rPr lang="en-US" sz="1800" err="1"/>
              <a:t>utilizando</a:t>
            </a:r>
            <a:r>
              <a:rPr lang="en-US" sz="1800"/>
              <a:t> 6 </a:t>
            </a:r>
            <a:r>
              <a:rPr lang="en-US" sz="1800" err="1"/>
              <a:t>individuos</a:t>
            </a:r>
            <a:r>
              <a:rPr lang="en-US" sz="1800"/>
              <a:t>/</a:t>
            </a:r>
            <a:r>
              <a:rPr lang="en-US" sz="1800" err="1"/>
              <a:t>especies</a:t>
            </a:r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51384-F6B7-634C-8A69-15763C16F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125552"/>
            <a:ext cx="9283700" cy="53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9C337-77CE-9449-A0E4-294F4BCA0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Contexto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227CA-ADBD-DA4A-84A8-EA02054C4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61" y="1604211"/>
            <a:ext cx="10972800" cy="725470"/>
          </a:xfrm>
        </p:spPr>
        <p:txBody>
          <a:bodyPr/>
          <a:lstStyle/>
          <a:p>
            <a:pPr marL="0" indent="0" algn="ctr">
              <a:buNone/>
            </a:pPr>
            <a:r>
              <a:rPr lang="es-ES_tradnl" sz="3200" noProof="0" dirty="0">
                <a:solidFill>
                  <a:srgbClr val="125CAF"/>
                </a:solidFill>
              </a:rPr>
              <a:t>Modelos matemáticos de enfermedades infecciosas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ED072E-C6EE-834B-8639-973537D76019}"/>
              </a:ext>
            </a:extLst>
          </p:cNvPr>
          <p:cNvSpPr/>
          <p:nvPr/>
        </p:nvSpPr>
        <p:spPr>
          <a:xfrm>
            <a:off x="1572127" y="3065571"/>
            <a:ext cx="2053389" cy="123524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A83A8-2140-4D4D-AB37-5C3449E597F8}"/>
              </a:ext>
            </a:extLst>
          </p:cNvPr>
          <p:cNvSpPr/>
          <p:nvPr/>
        </p:nvSpPr>
        <p:spPr>
          <a:xfrm>
            <a:off x="5558674" y="3017445"/>
            <a:ext cx="2053389" cy="12713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MODELO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EB361A0-EDC3-5245-89A9-D0C0972EAE37}"/>
              </a:ext>
            </a:extLst>
          </p:cNvPr>
          <p:cNvSpPr/>
          <p:nvPr/>
        </p:nvSpPr>
        <p:spPr>
          <a:xfrm>
            <a:off x="4098839" y="3440876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03913D-6307-FE4A-853B-86696EC214E0}"/>
              </a:ext>
            </a:extLst>
          </p:cNvPr>
          <p:cNvSpPr/>
          <p:nvPr/>
        </p:nvSpPr>
        <p:spPr>
          <a:xfrm>
            <a:off x="9144000" y="3380874"/>
            <a:ext cx="1588168" cy="7259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Resultados</a:t>
            </a:r>
            <a:endParaRPr lang="en-US" sz="2000" dirty="0"/>
          </a:p>
        </p:txBody>
      </p:sp>
      <p:sp>
        <p:nvSpPr>
          <p:cNvPr id="20" name="Left-right Arrow 19">
            <a:extLst>
              <a:ext uri="{FF2B5EF4-FFF2-40B4-BE49-F238E27FC236}">
                <a16:creationId xmlns:a16="http://schemas.microsoft.com/office/drawing/2014/main" id="{6CFFF67C-E3C5-794E-97B9-62D43BC39141}"/>
              </a:ext>
            </a:extLst>
          </p:cNvPr>
          <p:cNvSpPr/>
          <p:nvPr/>
        </p:nvSpPr>
        <p:spPr>
          <a:xfrm rot="5400000">
            <a:off x="6213995" y="4708281"/>
            <a:ext cx="930443" cy="18769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5E57DC-0BC9-3149-891A-ED6F1827A386}"/>
              </a:ext>
            </a:extLst>
          </p:cNvPr>
          <p:cNvSpPr/>
          <p:nvPr/>
        </p:nvSpPr>
        <p:spPr>
          <a:xfrm>
            <a:off x="5887536" y="5382125"/>
            <a:ext cx="1588168" cy="7259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Parámetros</a:t>
            </a:r>
            <a:endParaRPr lang="en-US" sz="2000" dirty="0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EA9AFF5-78D6-4B45-A9A0-8AC522B25645}"/>
              </a:ext>
            </a:extLst>
          </p:cNvPr>
          <p:cNvSpPr/>
          <p:nvPr/>
        </p:nvSpPr>
        <p:spPr>
          <a:xfrm>
            <a:off x="7924800" y="3554856"/>
            <a:ext cx="850232" cy="2423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46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06D51-D312-9349-9C99-9C235E206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40401-AC43-7C4B-8783-D9A8F4F14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85865"/>
            <a:ext cx="3448050" cy="471487"/>
          </a:xfrm>
        </p:spPr>
        <p:txBody>
          <a:bodyPr/>
          <a:lstStyle/>
          <a:p>
            <a:pPr marL="0" indent="0">
              <a:buNone/>
            </a:pPr>
            <a:r>
              <a:rPr lang="en-US" sz="1800"/>
              <a:t>Para n species </a:t>
            </a:r>
            <a:r>
              <a:rPr lang="en-US" sz="1800" err="1"/>
              <a:t>existen</a:t>
            </a:r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4802A6-BF1D-1D41-87DE-D555A2ADE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680" y="1574784"/>
            <a:ext cx="5334000" cy="50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7DB9FB-CA29-4245-B639-66A7A93A5247}"/>
              </a:ext>
            </a:extLst>
          </p:cNvPr>
          <p:cNvSpPr txBox="1">
            <a:spLocks/>
          </p:cNvSpPr>
          <p:nvPr/>
        </p:nvSpPr>
        <p:spPr>
          <a:xfrm>
            <a:off x="633408" y="2024059"/>
            <a:ext cx="5367342" cy="471487"/>
          </a:xfrm>
          <a:prstGeom prst="rect">
            <a:avLst/>
          </a:prstGeom>
        </p:spPr>
        <p:txBody>
          <a:bodyPr vert="horz" rtlCol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6pPr>
            <a:lvl7pPr marL="29718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7pPr>
            <a:lvl8pPr marL="34290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8pPr>
            <a:lvl9pPr marL="38862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800" i="0" kern="0" err="1"/>
              <a:t>árboles</a:t>
            </a:r>
            <a:r>
              <a:rPr lang="en-US" sz="1800" i="0" kern="0"/>
              <a:t> </a:t>
            </a:r>
            <a:r>
              <a:rPr lang="en-US" sz="1800" i="0" kern="0" err="1"/>
              <a:t>binarios</a:t>
            </a:r>
            <a:r>
              <a:rPr lang="en-US" sz="1800" i="0" kern="0"/>
              <a:t> </a:t>
            </a:r>
            <a:r>
              <a:rPr lang="en-US" sz="1800" i="0" kern="0" err="1"/>
              <a:t>etiquetados</a:t>
            </a:r>
            <a:r>
              <a:rPr lang="en-US" sz="1800" i="0" kern="0"/>
              <a:t> con </a:t>
            </a:r>
            <a:r>
              <a:rPr lang="en-US" sz="1800" i="0" kern="0" err="1"/>
              <a:t>raiz</a:t>
            </a:r>
            <a:r>
              <a:rPr lang="en-US" sz="1800" i="0" kern="0"/>
              <a:t> (rooted)</a:t>
            </a:r>
          </a:p>
        </p:txBody>
      </p:sp>
      <p:pic>
        <p:nvPicPr>
          <p:cNvPr id="1025" name="Picture 1" descr="page33image3834912">
            <a:extLst>
              <a:ext uri="{FF2B5EF4-FFF2-40B4-BE49-F238E27FC236}">
                <a16:creationId xmlns:a16="http://schemas.microsoft.com/office/drawing/2014/main" id="{673DE82D-8456-F04B-B7BC-7B5633BA4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42" y="2633660"/>
            <a:ext cx="7939096" cy="386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D979D6-5819-7E46-A357-6A2159812E69}"/>
              </a:ext>
            </a:extLst>
          </p:cNvPr>
          <p:cNvSpPr txBox="1"/>
          <p:nvPr/>
        </p:nvSpPr>
        <p:spPr>
          <a:xfrm>
            <a:off x="10387017" y="6386522"/>
            <a:ext cx="1285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Z Yang</a:t>
            </a:r>
          </a:p>
        </p:txBody>
      </p:sp>
    </p:spTree>
    <p:extLst>
      <p:ext uri="{BB962C8B-B14F-4D97-AF65-F5344CB8AC3E}">
        <p14:creationId xmlns:p14="http://schemas.microsoft.com/office/powerpoint/2010/main" val="1435704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FEEE-270B-C64B-9FD9-366E2C36F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filogenetica</a:t>
            </a:r>
            <a:r>
              <a:rPr lang="en-US" dirty="0"/>
              <a:t> </a:t>
            </a:r>
            <a:r>
              <a:rPr lang="en-US" dirty="0" err="1"/>
              <a:t>Bayesiano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AEA0F-725C-F446-A36E-7C3702839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1057273"/>
          </a:xfrm>
        </p:spPr>
        <p:txBody>
          <a:bodyPr/>
          <a:lstStyle/>
          <a:p>
            <a:pPr marL="0" indent="0">
              <a:buNone/>
            </a:pPr>
            <a:r>
              <a:rPr lang="es-ES_tradnl" sz="2000" noProof="0" dirty="0"/>
              <a:t>En Filogenética queremos determinar la probabilidad de cada árbol dada información genética (secuencias alineadas)</a:t>
            </a:r>
          </a:p>
          <a:p>
            <a:pPr marL="0" indent="0">
              <a:buNone/>
            </a:pPr>
            <a:r>
              <a:rPr lang="es-ES_tradnl" sz="2000" noProof="0" dirty="0"/>
              <a:t>Podemos calcular la probabilidad de un árbol utilizado el Teorema de Bayes: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7FCB6-02BE-A344-957D-28D481C28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68" y="2914644"/>
            <a:ext cx="8470900" cy="2171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4A2BE3-7449-0345-B423-769CC8A02ED7}"/>
              </a:ext>
            </a:extLst>
          </p:cNvPr>
          <p:cNvSpPr txBox="1"/>
          <p:nvPr/>
        </p:nvSpPr>
        <p:spPr>
          <a:xfrm>
            <a:off x="771525" y="5329240"/>
            <a:ext cx="10415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i="0" noProof="1">
                <a:solidFill>
                  <a:schemeClr val="tx1"/>
                </a:solidFill>
                <a:latin typeface="+mn-lt"/>
              </a:rPr>
              <a:t>Metodo: MCMC (algoritmo Markov chain Monte Carlo)</a:t>
            </a:r>
          </a:p>
          <a:p>
            <a:endParaRPr lang="es-ES_tradnl" sz="2000" i="0" noProof="1">
              <a:solidFill>
                <a:schemeClr val="tx1"/>
              </a:solidFill>
              <a:latin typeface="+mn-lt"/>
            </a:endParaRPr>
          </a:p>
          <a:p>
            <a:r>
              <a:rPr lang="es-ES_tradnl" sz="2000" i="0" noProof="1">
                <a:solidFill>
                  <a:schemeClr val="tx1"/>
                </a:solidFill>
                <a:latin typeface="+mn-lt"/>
              </a:rPr>
              <a:t>Software: BEAST 2</a:t>
            </a:r>
          </a:p>
        </p:txBody>
      </p:sp>
    </p:spTree>
    <p:extLst>
      <p:ext uri="{BB962C8B-B14F-4D97-AF65-F5344CB8AC3E}">
        <p14:creationId xmlns:p14="http://schemas.microsoft.com/office/powerpoint/2010/main" val="3672334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3757D-F83E-3047-8992-79FC1787A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BEAST 2.5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429707-F5BD-044B-9F90-49162AA29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55" y="1841500"/>
            <a:ext cx="9378812" cy="19446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B061DB-EF38-AC4F-AFB9-C5D7C0182770}"/>
              </a:ext>
            </a:extLst>
          </p:cNvPr>
          <p:cNvSpPr txBox="1"/>
          <p:nvPr/>
        </p:nvSpPr>
        <p:spPr>
          <a:xfrm>
            <a:off x="1764632" y="4286250"/>
            <a:ext cx="84060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0">
                <a:solidFill>
                  <a:schemeClr val="tx1"/>
                </a:solidFill>
                <a:latin typeface="+mn-lt"/>
              </a:rPr>
              <a:t>BEAST = Bayesian Evolutionary Analysis by Sampling Trees</a:t>
            </a:r>
          </a:p>
          <a:p>
            <a:pPr algn="ctr"/>
            <a:endParaRPr lang="en-US" i="0">
              <a:solidFill>
                <a:schemeClr val="tx1"/>
              </a:solidFill>
              <a:latin typeface="+mn-lt"/>
            </a:endParaRPr>
          </a:p>
          <a:p>
            <a:pPr algn="ctr"/>
            <a:endParaRPr lang="en-US" i="0">
              <a:solidFill>
                <a:schemeClr val="tx1"/>
              </a:solidFill>
              <a:latin typeface="+mn-lt"/>
            </a:endParaRPr>
          </a:p>
          <a:p>
            <a:pPr algn="ctr"/>
            <a:endParaRPr lang="en-US" i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US" i="0" err="1">
                <a:solidFill>
                  <a:schemeClr val="tx1"/>
                </a:solidFill>
                <a:latin typeface="+mn-lt"/>
              </a:rPr>
              <a:t>Autores</a:t>
            </a:r>
            <a:r>
              <a:rPr lang="en-US" i="0">
                <a:solidFill>
                  <a:schemeClr val="tx1"/>
                </a:solidFill>
                <a:latin typeface="+mn-lt"/>
              </a:rPr>
              <a:t> </a:t>
            </a:r>
            <a:r>
              <a:rPr lang="en-US" i="0" err="1">
                <a:solidFill>
                  <a:schemeClr val="tx1"/>
                </a:solidFill>
                <a:latin typeface="+mn-lt"/>
              </a:rPr>
              <a:t>provienen</a:t>
            </a:r>
            <a:r>
              <a:rPr lang="en-US" i="0">
                <a:solidFill>
                  <a:schemeClr val="tx1"/>
                </a:solidFill>
                <a:latin typeface="+mn-lt"/>
              </a:rPr>
              <a:t> de 18 </a:t>
            </a:r>
            <a:r>
              <a:rPr lang="en-US" i="0" err="1">
                <a:solidFill>
                  <a:schemeClr val="tx1"/>
                </a:solidFill>
                <a:latin typeface="+mn-lt"/>
              </a:rPr>
              <a:t>instituciones</a:t>
            </a:r>
            <a:r>
              <a:rPr lang="en-US" i="0">
                <a:solidFill>
                  <a:schemeClr val="tx1"/>
                </a:solidFill>
                <a:latin typeface="+mn-lt"/>
              </a:rPr>
              <a:t> </a:t>
            </a:r>
            <a:r>
              <a:rPr lang="en-US" i="0" err="1">
                <a:solidFill>
                  <a:schemeClr val="tx1"/>
                </a:solidFill>
                <a:latin typeface="+mn-lt"/>
              </a:rPr>
              <a:t>provenientes</a:t>
            </a:r>
            <a:r>
              <a:rPr lang="en-US" i="0">
                <a:solidFill>
                  <a:schemeClr val="tx1"/>
                </a:solidFill>
                <a:latin typeface="+mn-lt"/>
              </a:rPr>
              <a:t> de 9 </a:t>
            </a:r>
            <a:r>
              <a:rPr lang="en-US" i="0" err="1">
                <a:solidFill>
                  <a:schemeClr val="tx1"/>
                </a:solidFill>
                <a:latin typeface="+mn-lt"/>
              </a:rPr>
              <a:t>paises</a:t>
            </a:r>
            <a:endParaRPr lang="en-US" i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7050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54D3-2EDD-7743-995A-93971EF64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BEAST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7214D-42A4-7747-9D59-2EE5EB91D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00612"/>
          </a:xfrm>
        </p:spPr>
        <p:txBody>
          <a:bodyPr/>
          <a:lstStyle/>
          <a:p>
            <a:pPr marL="0" indent="0">
              <a:buNone/>
            </a:pPr>
            <a:r>
              <a:rPr lang="es-ES_tradnl" sz="1800" noProof="0" dirty="0"/>
              <a:t>BEAST 2 permite construir una gran variedad de modelos filogenéticos para ser aplicados a secuencias alineadas.</a:t>
            </a:r>
          </a:p>
          <a:p>
            <a:pPr marL="0" indent="0">
              <a:buNone/>
            </a:pPr>
            <a:endParaRPr lang="es-ES_tradnl" sz="1800" noProof="0" dirty="0"/>
          </a:p>
          <a:p>
            <a:pPr marL="0" indent="0">
              <a:buNone/>
            </a:pPr>
            <a:r>
              <a:rPr lang="es-ES_tradnl" sz="1800" noProof="0" dirty="0"/>
              <a:t>BEAST estima/trabaja con </a:t>
            </a:r>
            <a:r>
              <a:rPr lang="es-ES_tradnl" sz="1800" b="1" noProof="0" dirty="0"/>
              <a:t>time-</a:t>
            </a:r>
            <a:r>
              <a:rPr lang="es-ES_tradnl" sz="1800" b="1" noProof="0" dirty="0" err="1"/>
              <a:t>trees</a:t>
            </a:r>
            <a:r>
              <a:rPr lang="es-ES_tradnl" sz="1800" noProof="0" dirty="0"/>
              <a:t> / arboles de tiempo.</a:t>
            </a:r>
          </a:p>
          <a:p>
            <a:pPr marL="0" indent="0">
              <a:buNone/>
            </a:pPr>
            <a:endParaRPr lang="es-ES_tradnl" sz="1800" noProof="0" dirty="0"/>
          </a:p>
          <a:p>
            <a:pPr marL="0" indent="0">
              <a:buNone/>
            </a:pPr>
            <a:r>
              <a:rPr lang="es-ES_tradnl" sz="1800" noProof="0" dirty="0"/>
              <a:t>BEAST </a:t>
            </a:r>
            <a:r>
              <a:rPr lang="es-ES_tradnl" sz="1800" noProof="0" dirty="0" err="1"/>
              <a:t>samplea</a:t>
            </a:r>
            <a:r>
              <a:rPr lang="es-ES_tradnl" sz="1800" noProof="0" dirty="0"/>
              <a:t> del espacio de arboles filogenéticos y demás parámetros.</a:t>
            </a:r>
          </a:p>
          <a:p>
            <a:pPr marL="0" indent="0">
              <a:buNone/>
            </a:pPr>
            <a:endParaRPr lang="es-ES_tradnl" sz="1800" noProof="0" dirty="0"/>
          </a:p>
          <a:p>
            <a:pPr marL="0" indent="0">
              <a:buNone/>
            </a:pPr>
            <a:r>
              <a:rPr lang="es-ES_tradnl" sz="1800" noProof="0" dirty="0"/>
              <a:t>BEAST calcula el </a:t>
            </a:r>
            <a:r>
              <a:rPr lang="es-ES_tradnl" sz="1800" noProof="0" dirty="0" err="1"/>
              <a:t>likelihood</a:t>
            </a:r>
            <a:r>
              <a:rPr lang="es-ES_tradnl" sz="1800" noProof="0" dirty="0"/>
              <a:t> filogenéticos dependiendo del modelo utilizado.</a:t>
            </a:r>
          </a:p>
          <a:p>
            <a:pPr marL="0" indent="0">
              <a:buNone/>
            </a:pPr>
            <a:endParaRPr lang="es-ES_tradnl" sz="1800" noProof="0" dirty="0"/>
          </a:p>
          <a:p>
            <a:pPr marL="0" indent="0">
              <a:buNone/>
            </a:pPr>
            <a:r>
              <a:rPr lang="es-ES_tradnl" sz="1800" noProof="0" dirty="0"/>
              <a:t>Y además ….</a:t>
            </a:r>
          </a:p>
          <a:p>
            <a:pPr marL="0" indent="0">
              <a:buNone/>
            </a:pPr>
            <a:endParaRPr lang="es-ES_tradnl" sz="1800" noProof="0" dirty="0"/>
          </a:p>
          <a:p>
            <a:pPr marL="0" indent="0">
              <a:buNone/>
            </a:pPr>
            <a:r>
              <a:rPr lang="es-ES_tradnl" sz="1800" noProof="0" dirty="0"/>
              <a:t>Nuevos sub-modelos y </a:t>
            </a:r>
            <a:r>
              <a:rPr lang="es-ES_tradnl" sz="1800" noProof="0" dirty="0" err="1"/>
              <a:t>templates</a:t>
            </a:r>
            <a:r>
              <a:rPr lang="es-ES_tradnl" sz="1800" noProof="0" dirty="0"/>
              <a:t> pueden ser diseñados por terceros (desarrolladores de software). BEAST 2.5 es </a:t>
            </a:r>
            <a:r>
              <a:rPr lang="es-ES_tradnl" sz="1800" noProof="0" dirty="0" err="1"/>
              <a:t>extendible</a:t>
            </a:r>
            <a:r>
              <a:rPr lang="es-ES_tradnl" sz="1800" noProof="0" dirty="0"/>
              <a:t> =&gt; </a:t>
            </a:r>
            <a:r>
              <a:rPr lang="es-ES_tradnl" sz="1800" noProof="0" dirty="0" err="1"/>
              <a:t>PhyDyn</a:t>
            </a:r>
            <a:endParaRPr lang="es-ES_tradnl" sz="1800" noProof="0" dirty="0"/>
          </a:p>
          <a:p>
            <a:pPr marL="0" indent="0">
              <a:buNone/>
            </a:pP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255313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F5A47-C6C2-F348-8D12-42B22360E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 BEAST 2 </a:t>
            </a:r>
            <a:br>
              <a:rPr lang="en-US" dirty="0"/>
            </a:br>
            <a:r>
              <a:rPr lang="en-US" dirty="0" err="1"/>
              <a:t>Distribucion</a:t>
            </a:r>
            <a:r>
              <a:rPr lang="en-US" dirty="0"/>
              <a:t> a-posteriori de </a:t>
            </a:r>
            <a:r>
              <a:rPr lang="en-US" dirty="0" err="1"/>
              <a:t>arboles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5AC2C-72F2-4043-A968-49E37FD94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48" y="1168369"/>
            <a:ext cx="7851775" cy="555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5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659" y="130809"/>
            <a:ext cx="8229600" cy="793452"/>
          </a:xfrm>
        </p:spPr>
        <p:txBody>
          <a:bodyPr/>
          <a:lstStyle/>
          <a:p>
            <a:pPr algn="l"/>
            <a:r>
              <a:rPr lang="en-GB" b="1" kern="1200" dirty="0" err="1">
                <a:solidFill>
                  <a:srgbClr val="0F3E72"/>
                </a:solidFill>
                <a:latin typeface="Arial"/>
                <a:ea typeface="+mn-ea"/>
                <a:cs typeface="+mn-cs"/>
              </a:rPr>
              <a:t>Ejemplo</a:t>
            </a:r>
            <a:r>
              <a:rPr lang="en-GB" b="1" kern="1200" dirty="0">
                <a:solidFill>
                  <a:srgbClr val="0F3E72"/>
                </a:solidFill>
                <a:latin typeface="Arial"/>
                <a:ea typeface="+mn-ea"/>
                <a:cs typeface="+mn-cs"/>
              </a:rPr>
              <a:t> 1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9A0D283-967C-B840-A186-64A91B031B0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284177" y="1713370"/>
            <a:ext cx="8034120" cy="125532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E8EB10-EEE4-3E4B-AE94-F62349FA1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844" y="4075884"/>
            <a:ext cx="84582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93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659" y="130809"/>
            <a:ext cx="8229600" cy="793452"/>
          </a:xfrm>
        </p:spPr>
        <p:txBody>
          <a:bodyPr/>
          <a:lstStyle/>
          <a:p>
            <a:pPr algn="l"/>
            <a:r>
              <a:rPr lang="en-GB" kern="1200" dirty="0" err="1">
                <a:latin typeface="Arial"/>
                <a:ea typeface="+mn-ea"/>
                <a:cs typeface="+mn-cs"/>
              </a:rPr>
              <a:t>Fiebre</a:t>
            </a:r>
            <a:r>
              <a:rPr lang="en-GB" kern="1200" dirty="0">
                <a:latin typeface="Arial"/>
                <a:ea typeface="+mn-ea"/>
                <a:cs typeface="+mn-cs"/>
              </a:rPr>
              <a:t> Amarilla</a:t>
            </a:r>
            <a:r>
              <a:rPr lang="en-GB" b="1" kern="1200" dirty="0">
                <a:solidFill>
                  <a:srgbClr val="0F3E72"/>
                </a:solidFill>
                <a:latin typeface="Arial"/>
                <a:ea typeface="+mn-ea"/>
                <a:cs typeface="+mn-cs"/>
              </a:rPr>
              <a:t> (YFV) </a:t>
            </a:r>
            <a:r>
              <a:rPr lang="en-GB" b="1" kern="1200" dirty="0" err="1">
                <a:solidFill>
                  <a:srgbClr val="0F3E72"/>
                </a:solidFill>
                <a:latin typeface="Arial"/>
                <a:ea typeface="+mn-ea"/>
                <a:cs typeface="+mn-cs"/>
              </a:rPr>
              <a:t>en</a:t>
            </a:r>
            <a:r>
              <a:rPr lang="en-GB" b="1" kern="1200" dirty="0">
                <a:solidFill>
                  <a:srgbClr val="0F3E72"/>
                </a:solidFill>
                <a:latin typeface="Arial"/>
                <a:ea typeface="+mn-ea"/>
                <a:cs typeface="+mn-cs"/>
              </a:rPr>
              <a:t> las Americas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993" y="3040415"/>
            <a:ext cx="10853057" cy="3517545"/>
          </a:xfrm>
        </p:spPr>
        <p:txBody>
          <a:bodyPr/>
          <a:lstStyle/>
          <a:p>
            <a:pPr marL="0" indent="0">
              <a:buNone/>
            </a:pPr>
            <a:r>
              <a:rPr lang="en-GB" sz="1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Data set: 133 YFV </a:t>
            </a:r>
            <a:r>
              <a:rPr lang="en-GB" sz="1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prM</a:t>
            </a:r>
            <a:r>
              <a:rPr lang="en-GB" sz="1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/E gene sequences (human, mosquito, monkey) from 22 countries (14 African, 8 South American) </a:t>
            </a:r>
          </a:p>
          <a:p>
            <a:pPr marL="0" indent="0">
              <a:buNone/>
            </a:pPr>
            <a:endParaRPr lang="en-GB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DejaVu Sans"/>
            </a:endParaRPr>
          </a:p>
          <a:p>
            <a:pPr marL="0" indent="0">
              <a:buNone/>
            </a:pPr>
            <a:r>
              <a:rPr lang="en-GB" sz="1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BEAST analysis: </a:t>
            </a:r>
          </a:p>
          <a:p>
            <a:r>
              <a:rPr lang="en-GB" sz="1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chain length 25 million, sampling every 1000.</a:t>
            </a:r>
          </a:p>
          <a:p>
            <a:r>
              <a:rPr lang="en-GB" sz="1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GTR+I+Gamma4 / rate variation among lineages / relaxed clock</a:t>
            </a:r>
            <a:endParaRPr lang="en-GB" sz="18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8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20" indent="0">
              <a:buClr>
                <a:srgbClr val="000000"/>
              </a:buClr>
              <a:buNone/>
            </a:pPr>
            <a:r>
              <a:rPr lang="en-GB" sz="1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The phylogenetic analysis infers a time-scale and evolutionary history of YVF. </a:t>
            </a:r>
            <a:br>
              <a:rPr lang="en-GB" sz="1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</a:br>
            <a:r>
              <a:rPr lang="en-GB" sz="1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It estimates:</a:t>
            </a:r>
          </a:p>
          <a:p>
            <a:pPr marL="286470" indent="-285750">
              <a:buClr>
                <a:srgbClr val="000000"/>
              </a:buClr>
            </a:pPr>
            <a:r>
              <a:rPr lang="en-GB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The rate of molecular evolution</a:t>
            </a:r>
          </a:p>
          <a:p>
            <a:pPr marL="286470" indent="-285750">
              <a:buClr>
                <a:srgbClr val="000000"/>
              </a:buClr>
            </a:pPr>
            <a:r>
              <a:rPr lang="en-GB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The date of the most recent common ancestor</a:t>
            </a:r>
            <a:endParaRPr lang="en-GB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0" lvl="1" indent="0">
              <a:spcBef>
                <a:spcPts val="0"/>
              </a:spcBef>
              <a:spcAft>
                <a:spcPts val="600"/>
              </a:spcAft>
              <a:buNone/>
            </a:pPr>
            <a:endParaRPr lang="en-GB" sz="1800" b="1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9A0D283-967C-B840-A186-64A91B031B0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395049" y="1521855"/>
            <a:ext cx="8034120" cy="1255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4656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659" y="130809"/>
            <a:ext cx="8229600" cy="793452"/>
          </a:xfrm>
        </p:spPr>
        <p:txBody>
          <a:bodyPr/>
          <a:lstStyle/>
          <a:p>
            <a:pPr algn="l"/>
            <a:r>
              <a:rPr lang="en-GB" kern="1200" dirty="0" err="1">
                <a:latin typeface="Arial"/>
                <a:ea typeface="+mn-ea"/>
                <a:cs typeface="+mn-cs"/>
              </a:rPr>
              <a:t>Fiebre</a:t>
            </a:r>
            <a:r>
              <a:rPr lang="en-GB" kern="1200" dirty="0">
                <a:latin typeface="Arial"/>
                <a:ea typeface="+mn-ea"/>
                <a:cs typeface="+mn-cs"/>
              </a:rPr>
              <a:t> Amarilla</a:t>
            </a:r>
            <a:r>
              <a:rPr lang="en-GB" b="1" kern="1200" dirty="0">
                <a:solidFill>
                  <a:srgbClr val="0F3E72"/>
                </a:solidFill>
                <a:latin typeface="Arial"/>
                <a:ea typeface="+mn-ea"/>
                <a:cs typeface="+mn-cs"/>
              </a:rPr>
              <a:t> (YFV) </a:t>
            </a:r>
            <a:r>
              <a:rPr lang="en-GB" b="1" kern="1200" dirty="0" err="1">
                <a:solidFill>
                  <a:srgbClr val="0F3E72"/>
                </a:solidFill>
                <a:latin typeface="Arial"/>
                <a:ea typeface="+mn-ea"/>
                <a:cs typeface="+mn-cs"/>
              </a:rPr>
              <a:t>en</a:t>
            </a:r>
            <a:r>
              <a:rPr lang="en-GB" b="1" kern="1200" dirty="0">
                <a:solidFill>
                  <a:srgbClr val="0F3E72"/>
                </a:solidFill>
                <a:latin typeface="Arial"/>
                <a:ea typeface="+mn-ea"/>
                <a:cs typeface="+mn-cs"/>
              </a:rPr>
              <a:t> las Americas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58C53ED-529F-9C47-B5D8-F6F93A8FE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15" y="1274752"/>
            <a:ext cx="6686550" cy="520652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B063F5-F96E-5546-8C70-446775EA066A}"/>
              </a:ext>
            </a:extLst>
          </p:cNvPr>
          <p:cNvSpPr txBox="1"/>
          <p:nvPr/>
        </p:nvSpPr>
        <p:spPr>
          <a:xfrm>
            <a:off x="528638" y="1374768"/>
            <a:ext cx="3943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latin typeface="+mn-lt"/>
              </a:rPr>
              <a:t>YFV </a:t>
            </a:r>
            <a:r>
              <a:rPr lang="en-GB" sz="1800" i="0" dirty="0" err="1">
                <a:solidFill>
                  <a:srgbClr val="000000"/>
                </a:solidFill>
                <a:latin typeface="+mn-lt"/>
              </a:rPr>
              <a:t>puede</a:t>
            </a:r>
            <a:r>
              <a:rPr lang="en-GB" sz="1800" i="0" dirty="0">
                <a:solidFill>
                  <a:srgbClr val="000000"/>
                </a:solidFill>
                <a:latin typeface="+mn-lt"/>
              </a:rPr>
              <a:t> ser </a:t>
            </a:r>
            <a:r>
              <a:rPr lang="en-GB" sz="1800" i="0" dirty="0" err="1">
                <a:solidFill>
                  <a:srgbClr val="000000"/>
                </a:solidFill>
                <a:latin typeface="+mn-lt"/>
              </a:rPr>
              <a:t>dividida</a:t>
            </a:r>
            <a:r>
              <a:rPr lang="en-GB" sz="1800" i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GB" sz="1800" i="0" dirty="0" err="1">
                <a:solidFill>
                  <a:srgbClr val="000000"/>
                </a:solidFill>
                <a:latin typeface="+mn-lt"/>
              </a:rPr>
              <a:t>en</a:t>
            </a:r>
            <a:r>
              <a:rPr lang="en-GB" sz="1800" i="0" dirty="0">
                <a:solidFill>
                  <a:srgbClr val="000000"/>
                </a:solidFill>
                <a:latin typeface="+mn-lt"/>
              </a:rPr>
              <a:t> dos </a:t>
            </a:r>
            <a:r>
              <a:rPr lang="en-GB" sz="1800" i="0" dirty="0" err="1">
                <a:solidFill>
                  <a:srgbClr val="000000"/>
                </a:solidFill>
                <a:latin typeface="+mn-lt"/>
              </a:rPr>
              <a:t>grupos</a:t>
            </a:r>
            <a:r>
              <a:rPr lang="en-GB" sz="1800" i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GB" sz="1800" i="0" dirty="0" err="1">
                <a:solidFill>
                  <a:srgbClr val="000000"/>
                </a:solidFill>
                <a:latin typeface="+mn-lt"/>
              </a:rPr>
              <a:t>geograficos</a:t>
            </a:r>
            <a:r>
              <a:rPr lang="en-GB" sz="1800" i="0" dirty="0">
                <a:solidFill>
                  <a:srgbClr val="000000"/>
                </a:solidFill>
                <a:latin typeface="+mn-lt"/>
              </a:rPr>
              <a:t>, con </a:t>
            </a:r>
            <a:r>
              <a:rPr lang="en-GB" sz="1800" i="0" dirty="0" err="1">
                <a:solidFill>
                  <a:srgbClr val="000000"/>
                </a:solidFill>
                <a:latin typeface="+mn-lt"/>
              </a:rPr>
              <a:t>distintos</a:t>
            </a:r>
            <a:r>
              <a:rPr lang="en-GB" sz="1800" i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GB" sz="1800" i="0" dirty="0" err="1">
                <a:solidFill>
                  <a:srgbClr val="000000"/>
                </a:solidFill>
                <a:latin typeface="+mn-lt"/>
              </a:rPr>
              <a:t>linajes</a:t>
            </a:r>
            <a:r>
              <a:rPr lang="en-GB" sz="1800" i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GB" sz="1800" i="0" dirty="0" err="1">
                <a:solidFill>
                  <a:srgbClr val="000000"/>
                </a:solidFill>
                <a:latin typeface="+mn-lt"/>
              </a:rPr>
              <a:t>virales</a:t>
            </a:r>
            <a:r>
              <a:rPr lang="en-GB" sz="1800" i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GB" sz="1800" i="0" dirty="0" err="1">
                <a:solidFill>
                  <a:srgbClr val="000000"/>
                </a:solidFill>
                <a:latin typeface="+mn-lt"/>
              </a:rPr>
              <a:t>observados</a:t>
            </a:r>
            <a:r>
              <a:rPr lang="en-GB" sz="1800" i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GB" sz="1800" i="0" dirty="0" err="1">
                <a:solidFill>
                  <a:srgbClr val="000000"/>
                </a:solidFill>
                <a:latin typeface="+mn-lt"/>
              </a:rPr>
              <a:t>en</a:t>
            </a:r>
            <a:r>
              <a:rPr lang="en-GB" sz="1800" i="0" dirty="0">
                <a:solidFill>
                  <a:srgbClr val="000000"/>
                </a:solidFill>
                <a:latin typeface="+mn-lt"/>
              </a:rPr>
              <a:t> Africa y las Americas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5F57C9-56F8-D742-A62A-6041DD903D12}"/>
              </a:ext>
            </a:extLst>
          </p:cNvPr>
          <p:cNvSpPr txBox="1"/>
          <p:nvPr/>
        </p:nvSpPr>
        <p:spPr>
          <a:xfrm>
            <a:off x="528638" y="2937773"/>
            <a:ext cx="3943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Los </a:t>
            </a:r>
            <a:r>
              <a:rPr lang="en-GB" sz="1800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casos</a:t>
            </a: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 (isolates) Americanos son </a:t>
            </a:r>
            <a:r>
              <a:rPr lang="en-GB" sz="1800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monofileticos</a:t>
            </a: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.</a:t>
            </a:r>
          </a:p>
          <a:p>
            <a:r>
              <a:rPr lang="en-GB" sz="1800" i="0">
                <a:solidFill>
                  <a:srgbClr val="000000"/>
                </a:solidFill>
                <a:latin typeface="+mn-lt"/>
              </a:rPr>
              <a:t>Los </a:t>
            </a:r>
            <a:r>
              <a:rPr lang="en-GB" sz="1800" i="0" err="1">
                <a:solidFill>
                  <a:srgbClr val="000000"/>
                </a:solidFill>
                <a:latin typeface="+mn-lt"/>
              </a:rPr>
              <a:t>casos</a:t>
            </a:r>
            <a:r>
              <a:rPr lang="en-GB" sz="1800" i="0">
                <a:solidFill>
                  <a:srgbClr val="000000"/>
                </a:solidFill>
                <a:latin typeface="+mn-lt"/>
              </a:rPr>
              <a:t> Americanos se </a:t>
            </a:r>
            <a:r>
              <a:rPr lang="en-GB" sz="1800" i="0" err="1">
                <a:solidFill>
                  <a:srgbClr val="000000"/>
                </a:solidFill>
                <a:latin typeface="+mn-lt"/>
              </a:rPr>
              <a:t>dividen</a:t>
            </a:r>
            <a:r>
              <a:rPr lang="en-GB" sz="1800" i="0">
                <a:solidFill>
                  <a:srgbClr val="000000"/>
                </a:solidFill>
                <a:latin typeface="+mn-lt"/>
              </a:rPr>
              <a:t> </a:t>
            </a:r>
            <a:r>
              <a:rPr lang="en-GB" sz="1800" i="0" err="1">
                <a:solidFill>
                  <a:srgbClr val="000000"/>
                </a:solidFill>
                <a:latin typeface="+mn-lt"/>
              </a:rPr>
              <a:t>en</a:t>
            </a:r>
            <a:r>
              <a:rPr lang="en-GB" sz="1800" i="0">
                <a:solidFill>
                  <a:srgbClr val="000000"/>
                </a:solidFill>
                <a:latin typeface="+mn-lt"/>
              </a:rPr>
              <a:t> </a:t>
            </a:r>
            <a:r>
              <a:rPr lang="en-GB" sz="1800" i="0" err="1">
                <a:solidFill>
                  <a:srgbClr val="000000"/>
                </a:solidFill>
                <a:latin typeface="+mn-lt"/>
              </a:rPr>
              <a:t>aquellos</a:t>
            </a:r>
            <a:r>
              <a:rPr lang="en-GB" sz="1800" i="0">
                <a:solidFill>
                  <a:srgbClr val="000000"/>
                </a:solidFill>
                <a:latin typeface="+mn-lt"/>
              </a:rPr>
              <a:t> que </a:t>
            </a:r>
            <a:r>
              <a:rPr lang="en-GB" sz="1800" i="0" err="1">
                <a:solidFill>
                  <a:srgbClr val="000000"/>
                </a:solidFill>
                <a:latin typeface="+mn-lt"/>
              </a:rPr>
              <a:t>provienen</a:t>
            </a:r>
            <a:r>
              <a:rPr lang="en-GB" sz="1800" i="0">
                <a:solidFill>
                  <a:srgbClr val="000000"/>
                </a:solidFill>
                <a:latin typeface="+mn-lt"/>
              </a:rPr>
              <a:t> del </a:t>
            </a:r>
            <a:r>
              <a:rPr lang="en-GB" sz="1800" i="0" err="1">
                <a:solidFill>
                  <a:srgbClr val="000000"/>
                </a:solidFill>
                <a:latin typeface="+mn-lt"/>
              </a:rPr>
              <a:t>este</a:t>
            </a:r>
            <a:r>
              <a:rPr lang="en-GB" sz="1800" i="0">
                <a:solidFill>
                  <a:srgbClr val="000000"/>
                </a:solidFill>
                <a:latin typeface="+mn-lt"/>
              </a:rPr>
              <a:t>  y </a:t>
            </a:r>
            <a:r>
              <a:rPr lang="en-GB" sz="1800" i="0" err="1">
                <a:solidFill>
                  <a:srgbClr val="000000"/>
                </a:solidFill>
                <a:latin typeface="+mn-lt"/>
              </a:rPr>
              <a:t>oeste</a:t>
            </a:r>
            <a:r>
              <a:rPr lang="en-GB" sz="1800" i="0">
                <a:solidFill>
                  <a:srgbClr val="000000"/>
                </a:solidFill>
                <a:latin typeface="+mn-lt"/>
              </a:rPr>
              <a:t> del </a:t>
            </a:r>
            <a:r>
              <a:rPr lang="en-GB" sz="1800" i="0" err="1">
                <a:solidFill>
                  <a:srgbClr val="000000"/>
                </a:solidFill>
                <a:latin typeface="+mn-lt"/>
              </a:rPr>
              <a:t>continente</a:t>
            </a:r>
            <a:r>
              <a:rPr lang="en-GB" sz="1800" i="0">
                <a:solidFill>
                  <a:srgbClr val="000000"/>
                </a:solidFill>
                <a:latin typeface="+mn-lt"/>
              </a:rPr>
              <a:t>. </a:t>
            </a:r>
          </a:p>
          <a:p>
            <a:endParaRPr lang="en-GB" sz="1800" i="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9F64E-5B46-2D4C-BC2A-C5EF452A89D1}"/>
              </a:ext>
            </a:extLst>
          </p:cNvPr>
          <p:cNvSpPr txBox="1"/>
          <p:nvPr/>
        </p:nvSpPr>
        <p:spPr>
          <a:xfrm>
            <a:off x="528638" y="4840506"/>
            <a:ext cx="394335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spc="-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Los </a:t>
            </a:r>
            <a:r>
              <a:rPr lang="en-GB" sz="1800" i="0" spc="-1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casos</a:t>
            </a:r>
            <a:r>
              <a:rPr lang="en-GB" sz="1800" i="0" spc="-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 de Africa Occidental </a:t>
            </a:r>
            <a:r>
              <a:rPr lang="en-GB" sz="1800" i="0" spc="-1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estan</a:t>
            </a:r>
            <a:r>
              <a:rPr lang="en-GB" sz="1800" i="0" spc="-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  mas </a:t>
            </a:r>
            <a:r>
              <a:rPr lang="en-GB" sz="1800" i="0" spc="-1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cercanamente</a:t>
            </a:r>
            <a:r>
              <a:rPr lang="en-GB" sz="1800" i="0" spc="-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 </a:t>
            </a:r>
            <a:r>
              <a:rPr lang="en-GB" sz="1800" i="0" spc="-1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relacionados</a:t>
            </a:r>
            <a:r>
              <a:rPr lang="en-GB" sz="1800" i="0" spc="-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 que </a:t>
            </a:r>
            <a:r>
              <a:rPr lang="en-GB" sz="1800" i="0" spc="-1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aquellos</a:t>
            </a:r>
            <a:r>
              <a:rPr lang="en-GB" sz="1800" i="0" spc="-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 de las Americas.</a:t>
            </a:r>
          </a:p>
          <a:p>
            <a:r>
              <a:rPr lang="en-GB" sz="1800" i="0" spc="-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Los </a:t>
            </a:r>
            <a:r>
              <a:rPr lang="en-GB" sz="1800" i="0" spc="-1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casos</a:t>
            </a:r>
            <a:r>
              <a:rPr lang="en-GB" sz="1800" i="0" spc="-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 de Africa del Este son mas </a:t>
            </a:r>
            <a:r>
              <a:rPr lang="en-GB" sz="1800" i="0" spc="-1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divergentes</a:t>
            </a:r>
            <a:r>
              <a:rPr lang="en-GB" sz="1800" i="0" spc="-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62042-DBF8-F644-A9D1-68D98712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Fiebre</a:t>
            </a:r>
            <a:r>
              <a:rPr lang="en-US" dirty="0"/>
              <a:t> Amarilla </a:t>
            </a:r>
            <a:r>
              <a:rPr lang="en-US" dirty="0" err="1"/>
              <a:t>en</a:t>
            </a:r>
            <a:r>
              <a:rPr lang="en-US" dirty="0"/>
              <a:t> las Americas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6FDC0C-DF1B-0F4A-BC1B-602FE3395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1898292"/>
            <a:ext cx="4638675" cy="35582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FA3B82-55F8-5043-8148-A2AA30317D7D}"/>
              </a:ext>
            </a:extLst>
          </p:cNvPr>
          <p:cNvSpPr txBox="1"/>
          <p:nvPr/>
        </p:nvSpPr>
        <p:spPr>
          <a:xfrm>
            <a:off x="828675" y="1271578"/>
            <a:ext cx="4638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Posteriori de las </a:t>
            </a:r>
            <a:r>
              <a:rPr lang="en-GB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fechas</a:t>
            </a:r>
            <a:r>
              <a:rPr lang="en-GB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la </a:t>
            </a:r>
            <a:r>
              <a:rPr lang="en-GB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raiz</a:t>
            </a:r>
            <a:r>
              <a:rPr lang="en-GB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GB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los</a:t>
            </a:r>
            <a:r>
              <a:rPr lang="en-GB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clades Sud Americanos*</a:t>
            </a:r>
            <a:endParaRPr lang="en-GB" sz="1800" i="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CCDFB-3A57-CB4B-9477-5AF65A9D4F7B}"/>
              </a:ext>
            </a:extLst>
          </p:cNvPr>
          <p:cNvSpPr txBox="1"/>
          <p:nvPr/>
        </p:nvSpPr>
        <p:spPr>
          <a:xfrm>
            <a:off x="6315075" y="1898292"/>
            <a:ext cx="511492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400" b="1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Estimated divergence times (years)</a:t>
            </a:r>
            <a:endParaRPr lang="en-GB" sz="2400" i="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i="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Edad</a:t>
            </a: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</a:t>
            </a:r>
            <a:r>
              <a:rPr lang="en-GB" sz="1800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Raiz</a:t>
            </a: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(</a:t>
            </a:r>
            <a:r>
              <a:rPr lang="en-GB" sz="1800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origen</a:t>
            </a: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de </a:t>
            </a:r>
            <a:r>
              <a:rPr lang="en-GB" sz="1800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todas</a:t>
            </a: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las </a:t>
            </a:r>
            <a:r>
              <a:rPr lang="en-GB" sz="1800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muestras</a:t>
            </a: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): </a:t>
            </a:r>
            <a:endParaRPr lang="en-GB" sz="1800" i="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    media 723 [288,1304]  95% HPD</a:t>
            </a:r>
            <a:endParaRPr lang="en-GB" sz="1800" i="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>
              <a:lnSpc>
                <a:spcPct val="100000"/>
              </a:lnSpc>
            </a:pPr>
            <a:endParaRPr lang="en-GB" sz="1800" i="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GB" sz="1800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Divergencia</a:t>
            </a: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</a:t>
            </a:r>
            <a:r>
              <a:rPr lang="en-GB" sz="1800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S.America</a:t>
            </a: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and Africa Occidental:</a:t>
            </a:r>
            <a:endParaRPr lang="en-GB" sz="1800" i="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    media 470 [186,869]  95% HPD</a:t>
            </a:r>
            <a:endParaRPr lang="en-GB" sz="1800" i="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>
              <a:lnSpc>
                <a:spcPct val="100000"/>
              </a:lnSpc>
            </a:pPr>
            <a:endParaRPr lang="en-GB" sz="1800" i="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Origen de </a:t>
            </a:r>
            <a:r>
              <a:rPr lang="en-GB" sz="1800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los</a:t>
            </a: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</a:t>
            </a:r>
            <a:r>
              <a:rPr lang="en-GB" sz="1800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genotipos</a:t>
            </a: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Sud Americanos:</a:t>
            </a:r>
            <a:endParaRPr lang="en-GB" sz="1800" i="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    media 306 [120,590] 95% HPD</a:t>
            </a:r>
            <a:endParaRPr lang="en-GB" sz="1800" i="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>
              <a:lnSpc>
                <a:spcPct val="100000"/>
              </a:lnSpc>
            </a:pPr>
            <a:endParaRPr lang="en-GB" sz="1800" i="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GB" sz="1800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Muestra</a:t>
            </a: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mas </a:t>
            </a:r>
            <a:r>
              <a:rPr lang="en-GB" sz="1800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reciente</a:t>
            </a: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= 2007</a:t>
            </a:r>
            <a:endParaRPr lang="en-GB" sz="1800" i="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endParaRPr lang="en-US"/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F375E4A9-57D8-C746-A3C4-A93775FCBBC7}"/>
              </a:ext>
            </a:extLst>
          </p:cNvPr>
          <p:cNvSpPr/>
          <p:nvPr/>
        </p:nvSpPr>
        <p:spPr>
          <a:xfrm>
            <a:off x="575999" y="5581240"/>
            <a:ext cx="10968261" cy="111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</a:t>
            </a:r>
            <a:r>
              <a:rPr lang="en-GB" sz="1800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diversidad</a:t>
            </a: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GB" sz="1800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genetica</a:t>
            </a: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las </a:t>
            </a:r>
            <a:r>
              <a:rPr lang="en-GB" sz="1800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muestras</a:t>
            </a: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GB" sz="1800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disponibles</a:t>
            </a:r>
            <a:r>
              <a:rPr lang="en-GB" sz="1800" b="0" i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lang="en-GB" sz="1800" b="0" i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YFV </a:t>
            </a:r>
            <a:r>
              <a:rPr lang="en-GB" sz="1800" b="0" i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</a:t>
            </a:r>
            <a:r>
              <a:rPr lang="en-GB" sz="1800" b="0" i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America del Sur </a:t>
            </a:r>
            <a:r>
              <a:rPr lang="en-GB" sz="1800" b="0" i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surgio</a:t>
            </a:r>
            <a:r>
              <a:rPr lang="en-GB" sz="1800" b="0" i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GB" sz="1800" b="0" i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hace</a:t>
            </a:r>
            <a:r>
              <a:rPr lang="en-GB" sz="1800" b="0" i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 a 4 </a:t>
            </a:r>
            <a:r>
              <a:rPr lang="en-GB" sz="1800" b="0" i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siglos</a:t>
            </a:r>
            <a:r>
              <a:rPr lang="en-GB" sz="1800" b="0" i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sz="1800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Existe</a:t>
            </a: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GB" sz="1800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una</a:t>
            </a: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GB" sz="1800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fuerte</a:t>
            </a: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GB" sz="1800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evidencia</a:t>
            </a: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que </a:t>
            </a:r>
            <a:r>
              <a:rPr lang="en-GB" sz="1800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apoya</a:t>
            </a: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GB" sz="1800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teoria</a:t>
            </a:r>
            <a:r>
              <a:rPr lang="en-GB" sz="1800" b="0" i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 </a:t>
            </a:r>
            <a:r>
              <a:rPr lang="en-GB" sz="1800" b="0" i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una</a:t>
            </a:r>
            <a:r>
              <a:rPr lang="en-GB" sz="1800" b="0" i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GB" sz="1800" b="0" i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introduccion</a:t>
            </a:r>
            <a:r>
              <a:rPr lang="en-GB" sz="1800" b="0" i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GB" sz="1800" b="0" i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inicial</a:t>
            </a:r>
            <a:r>
              <a:rPr lang="en-GB" sz="1800" b="0" i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GB" sz="1800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durante</a:t>
            </a: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el </a:t>
            </a:r>
            <a:r>
              <a:rPr lang="en-GB" sz="1800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periodo</a:t>
            </a: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GB" sz="1800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trafico</a:t>
            </a: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GB" sz="1800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esclavos</a:t>
            </a: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y el primer </a:t>
            </a:r>
            <a:r>
              <a:rPr lang="en-GB" sz="1800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contacto</a:t>
            </a: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entre </a:t>
            </a:r>
            <a:r>
              <a:rPr lang="en-GB" sz="1800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los</a:t>
            </a: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dos </a:t>
            </a:r>
            <a:r>
              <a:rPr lang="en-GB" sz="1800" i="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continentes</a:t>
            </a:r>
            <a:r>
              <a:rPr lang="en-GB" sz="1800" i="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lang="en-GB" sz="1800" b="0" i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7629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5BD9-27F0-1F4A-ADFC-07BFAFE6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Orígenes</a:t>
            </a:r>
            <a:r>
              <a:rPr lang="en-US" dirty="0"/>
              <a:t> del VIH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8EB10-EEE4-3E4B-AE94-F62349FA1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61" y="3138466"/>
            <a:ext cx="84582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55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9C337-77CE-9449-A0E4-294F4BCA0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Modelos </a:t>
            </a:r>
            <a:r>
              <a:rPr lang="es-ES_tradnl" noProof="0" dirty="0" err="1"/>
              <a:t>Mecanisticos</a:t>
            </a:r>
            <a:r>
              <a:rPr lang="es-ES_tradnl" noProof="0" dirty="0"/>
              <a:t> de </a:t>
            </a:r>
            <a:r>
              <a:rPr lang="es-ES_tradnl" noProof="0" dirty="0" err="1"/>
              <a:t>transmision</a:t>
            </a:r>
            <a:endParaRPr lang="es-ES_tradnl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227CA-ADBD-DA4A-84A8-EA02054C4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61" y="1604211"/>
            <a:ext cx="10972800" cy="725470"/>
          </a:xfrm>
        </p:spPr>
        <p:txBody>
          <a:bodyPr/>
          <a:lstStyle/>
          <a:p>
            <a:pPr marL="0" indent="0" algn="ctr">
              <a:buNone/>
            </a:pPr>
            <a:r>
              <a:rPr lang="es-ES_tradnl" sz="3200" noProof="0" dirty="0">
                <a:solidFill>
                  <a:srgbClr val="125CAF"/>
                </a:solidFill>
              </a:rPr>
              <a:t>Modelos matemáticos de enfermedades infecciosas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ED072E-C6EE-834B-8639-973537D76019}"/>
              </a:ext>
            </a:extLst>
          </p:cNvPr>
          <p:cNvSpPr/>
          <p:nvPr/>
        </p:nvSpPr>
        <p:spPr>
          <a:xfrm>
            <a:off x="978568" y="2663244"/>
            <a:ext cx="2646949" cy="163756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b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Reportes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poblacionales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infecciones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seroprevalencia</a:t>
            </a:r>
            <a:endParaRPr 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A83A8-2140-4D4D-AB37-5C3449E597F8}"/>
              </a:ext>
            </a:extLst>
          </p:cNvPr>
          <p:cNvSpPr/>
          <p:nvPr/>
        </p:nvSpPr>
        <p:spPr>
          <a:xfrm>
            <a:off x="5309937" y="2584565"/>
            <a:ext cx="2382332" cy="16375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2400" noProof="1"/>
              <a:t>Modelo</a:t>
            </a:r>
            <a:r>
              <a:rPr lang="es-ES_tradnl" sz="1800" noProof="1"/>
              <a:t> </a:t>
            </a:r>
            <a:r>
              <a:rPr lang="es-ES_tradnl" sz="2400" noProof="1"/>
              <a:t>Mecanistico</a:t>
            </a:r>
            <a:r>
              <a:rPr lang="es-ES_tradnl" sz="1800" noProof="1"/>
              <a:t>: Dinamica infeccion, Sistema equaciones diferenciales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EB361A0-EDC3-5245-89A9-D0C0972EAE37}"/>
              </a:ext>
            </a:extLst>
          </p:cNvPr>
          <p:cNvSpPr/>
          <p:nvPr/>
        </p:nvSpPr>
        <p:spPr>
          <a:xfrm>
            <a:off x="4098839" y="3440876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03913D-6307-FE4A-853B-86696EC214E0}"/>
              </a:ext>
            </a:extLst>
          </p:cNvPr>
          <p:cNvSpPr/>
          <p:nvPr/>
        </p:nvSpPr>
        <p:spPr>
          <a:xfrm>
            <a:off x="9143999" y="3065572"/>
            <a:ext cx="1804815" cy="10412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err="1"/>
              <a:t>Resultados</a:t>
            </a:r>
            <a:r>
              <a:rPr lang="en-US" sz="2000"/>
              <a:t>:</a:t>
            </a:r>
          </a:p>
          <a:p>
            <a:pPr algn="ctr"/>
            <a:r>
              <a:rPr lang="en-US" sz="2000" err="1"/>
              <a:t>Trayectorias</a:t>
            </a:r>
            <a:r>
              <a:rPr lang="en-US" sz="2000"/>
              <a:t> </a:t>
            </a:r>
            <a:r>
              <a:rPr lang="en-US" sz="2000" err="1"/>
              <a:t>poblacion</a:t>
            </a:r>
            <a:endParaRPr lang="en-US" sz="2000"/>
          </a:p>
        </p:txBody>
      </p:sp>
      <p:sp>
        <p:nvSpPr>
          <p:cNvPr id="20" name="Left-right Arrow 19">
            <a:extLst>
              <a:ext uri="{FF2B5EF4-FFF2-40B4-BE49-F238E27FC236}">
                <a16:creationId xmlns:a16="http://schemas.microsoft.com/office/drawing/2014/main" id="{6CFFF67C-E3C5-794E-97B9-62D43BC39141}"/>
              </a:ext>
            </a:extLst>
          </p:cNvPr>
          <p:cNvSpPr/>
          <p:nvPr/>
        </p:nvSpPr>
        <p:spPr>
          <a:xfrm rot="5400000">
            <a:off x="5989405" y="4694719"/>
            <a:ext cx="930443" cy="18769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5E57DC-0BC9-3149-891A-ED6F1827A386}"/>
              </a:ext>
            </a:extLst>
          </p:cNvPr>
          <p:cNvSpPr/>
          <p:nvPr/>
        </p:nvSpPr>
        <p:spPr>
          <a:xfrm>
            <a:off x="5077247" y="5382125"/>
            <a:ext cx="2615021" cy="10828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err="1"/>
              <a:t>Parámetros</a:t>
            </a:r>
            <a:r>
              <a:rPr lang="en-US" sz="1800"/>
              <a:t> </a:t>
            </a:r>
            <a:r>
              <a:rPr lang="en-US" sz="1800" err="1"/>
              <a:t>epidemiologicos</a:t>
            </a:r>
            <a:r>
              <a:rPr lang="en-US" sz="1800"/>
              <a:t>: </a:t>
            </a:r>
            <a:br>
              <a:rPr lang="en-US" sz="1800"/>
            </a:br>
            <a:r>
              <a:rPr lang="en-US" sz="1800"/>
              <a:t>ratios de </a:t>
            </a:r>
            <a:r>
              <a:rPr lang="en-US" sz="1800" err="1"/>
              <a:t>infeccion</a:t>
            </a:r>
            <a:r>
              <a:rPr lang="en-US" sz="1800"/>
              <a:t>, R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EA9AFF5-78D6-4B45-A9A0-8AC522B25645}"/>
              </a:ext>
            </a:extLst>
          </p:cNvPr>
          <p:cNvSpPr/>
          <p:nvPr/>
        </p:nvSpPr>
        <p:spPr>
          <a:xfrm>
            <a:off x="7924800" y="3554856"/>
            <a:ext cx="850232" cy="2423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C4F7265-4181-264C-9899-C4C6BCD1C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515" y="4965032"/>
            <a:ext cx="2031164" cy="149993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255A62-E1F1-E441-B29A-5936ED2C9BF3}"/>
              </a:ext>
            </a:extLst>
          </p:cNvPr>
          <p:cNvCxnSpPr/>
          <p:nvPr/>
        </p:nvCxnSpPr>
        <p:spPr>
          <a:xfrm>
            <a:off x="10046406" y="4243136"/>
            <a:ext cx="0" cy="721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022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5BD9-27F0-1F4A-ADFC-07BFAFE6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 2: </a:t>
            </a:r>
            <a:r>
              <a:rPr lang="en-US" dirty="0" err="1"/>
              <a:t>Orígenes</a:t>
            </a:r>
            <a:r>
              <a:rPr lang="en-US" dirty="0"/>
              <a:t> del VIH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8B605-BC83-4046-A97F-07805BDA3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36" y="1290637"/>
            <a:ext cx="9877464" cy="524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9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5BD9-27F0-1F4A-ADFC-07BFAFE6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Orígenes</a:t>
            </a:r>
            <a:r>
              <a:rPr lang="en-US" dirty="0"/>
              <a:t> del HIV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B85D6-A325-284D-8C9E-22C2888FC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13" y="1847848"/>
            <a:ext cx="501777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38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3B0A6-7541-47AB-0FBA-3B7C9C723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4DE77-8A81-940D-6283-31F6609C6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11" y="142851"/>
            <a:ext cx="3790989" cy="725470"/>
          </a:xfrm>
        </p:spPr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 3: Alpha Variant</a:t>
            </a:r>
          </a:p>
        </p:txBody>
      </p:sp>
      <p:pic>
        <p:nvPicPr>
          <p:cNvPr id="8" name="Picture 7" descr="A close-up of a graph&#10;&#10;AI-generated content may be incorrect.">
            <a:extLst>
              <a:ext uri="{FF2B5EF4-FFF2-40B4-BE49-F238E27FC236}">
                <a16:creationId xmlns:a16="http://schemas.microsoft.com/office/drawing/2014/main" id="{5C08DAF4-DE82-B8BA-3C7E-FD5FCAD34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89" y="1376065"/>
            <a:ext cx="7815649" cy="502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D4C2B4-D4E6-F7F0-CEDE-71CAE0F8D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50" y="228600"/>
            <a:ext cx="7772400" cy="7049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39D004-4C7F-888C-BF57-83733907D9F4}"/>
              </a:ext>
            </a:extLst>
          </p:cNvPr>
          <p:cNvSpPr txBox="1"/>
          <p:nvPr/>
        </p:nvSpPr>
        <p:spPr>
          <a:xfrm>
            <a:off x="8991600" y="1676400"/>
            <a:ext cx="2571750" cy="2554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PE" i="0"/>
              <a:t>The regression gradient is an estimate of the rate of sequence evolution</a:t>
            </a:r>
          </a:p>
          <a:p>
            <a:endParaRPr lang="en-PE" i="0"/>
          </a:p>
          <a:p>
            <a:endParaRPr lang="en-PE" i="0"/>
          </a:p>
          <a:p>
            <a:r>
              <a:rPr lang="en-PE" i="0"/>
              <a:t>What about growth rates?</a:t>
            </a:r>
          </a:p>
          <a:p>
            <a:endParaRPr lang="en-PE" i="0"/>
          </a:p>
          <a:p>
            <a:endParaRPr lang="en-PE" i="0"/>
          </a:p>
        </p:txBody>
      </p:sp>
    </p:spTree>
    <p:extLst>
      <p:ext uri="{BB962C8B-B14F-4D97-AF65-F5344CB8AC3E}">
        <p14:creationId xmlns:p14="http://schemas.microsoft.com/office/powerpoint/2010/main" val="1040024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947BF-DD97-7D4F-9EFD-CB335BB2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Nuestro </a:t>
            </a:r>
            <a:r>
              <a:rPr lang="en-US" dirty="0" err="1"/>
              <a:t>objectivo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C5633-6CE2-CB4F-A5AD-D3D602A46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69" y="2038342"/>
            <a:ext cx="1308100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46461A-D1A2-C34D-931A-BA10092A9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91" y="4468856"/>
            <a:ext cx="1384300" cy="14986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7AEDF9E-4FD0-B542-ABB8-FE25A5DC3476}"/>
              </a:ext>
            </a:extLst>
          </p:cNvPr>
          <p:cNvSpPr/>
          <p:nvPr/>
        </p:nvSpPr>
        <p:spPr>
          <a:xfrm>
            <a:off x="2095482" y="2203436"/>
            <a:ext cx="1912148" cy="6223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 err="1">
                <a:solidFill>
                  <a:schemeClr val="accent6"/>
                </a:solidFill>
              </a:rPr>
              <a:t>Filogenetica</a:t>
            </a:r>
            <a:endParaRPr lang="en-US" i="0">
              <a:solidFill>
                <a:schemeClr val="accent6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1D4E57-A14F-6E4F-AB0B-6D9278897AB7}"/>
              </a:ext>
            </a:extLst>
          </p:cNvPr>
          <p:cNvSpPr/>
          <p:nvPr/>
        </p:nvSpPr>
        <p:spPr>
          <a:xfrm>
            <a:off x="2052637" y="5107077"/>
            <a:ext cx="1800225" cy="5650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 err="1">
                <a:solidFill>
                  <a:schemeClr val="accent6"/>
                </a:solidFill>
              </a:rPr>
              <a:t>Modelo</a:t>
            </a:r>
            <a:r>
              <a:rPr lang="en-US" i="0">
                <a:solidFill>
                  <a:schemeClr val="accent6"/>
                </a:solidFill>
              </a:rPr>
              <a:t> </a:t>
            </a:r>
            <a:r>
              <a:rPr lang="en-US" i="0" err="1">
                <a:solidFill>
                  <a:schemeClr val="accent6"/>
                </a:solidFill>
              </a:rPr>
              <a:t>Poblacion</a:t>
            </a:r>
            <a:endParaRPr lang="en-US" i="0">
              <a:solidFill>
                <a:schemeClr val="accent6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49EE5A-2C5E-0243-8B86-CC08EEFCD5F7}"/>
              </a:ext>
            </a:extLst>
          </p:cNvPr>
          <p:cNvSpPr/>
          <p:nvPr/>
        </p:nvSpPr>
        <p:spPr>
          <a:xfrm>
            <a:off x="1685925" y="3629024"/>
            <a:ext cx="2428875" cy="6826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solidFill>
                  <a:schemeClr val="accent6"/>
                </a:solidFill>
              </a:rPr>
              <a:t>????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1D13EF-5016-854D-83CA-3ED6B110FA62}"/>
              </a:ext>
            </a:extLst>
          </p:cNvPr>
          <p:cNvCxnSpPr>
            <a:cxnSpLocks/>
          </p:cNvCxnSpPr>
          <p:nvPr/>
        </p:nvCxnSpPr>
        <p:spPr>
          <a:xfrm>
            <a:off x="2971800" y="2990842"/>
            <a:ext cx="0" cy="523882"/>
          </a:xfrm>
          <a:prstGeom prst="straightConnector1">
            <a:avLst/>
          </a:prstGeom>
          <a:ln w="190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6610E7-C9DE-3C48-AE59-8034D644CE6F}"/>
              </a:ext>
            </a:extLst>
          </p:cNvPr>
          <p:cNvCxnSpPr>
            <a:cxnSpLocks/>
          </p:cNvCxnSpPr>
          <p:nvPr/>
        </p:nvCxnSpPr>
        <p:spPr>
          <a:xfrm>
            <a:off x="2938462" y="4468856"/>
            <a:ext cx="0" cy="523882"/>
          </a:xfrm>
          <a:prstGeom prst="straightConnector1">
            <a:avLst/>
          </a:prstGeom>
          <a:ln w="190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69F8C5-C3E2-0848-BDBF-6B0AB30A6069}"/>
              </a:ext>
            </a:extLst>
          </p:cNvPr>
          <p:cNvCxnSpPr>
            <a:cxnSpLocks/>
          </p:cNvCxnSpPr>
          <p:nvPr/>
        </p:nvCxnSpPr>
        <p:spPr>
          <a:xfrm>
            <a:off x="995362" y="3105142"/>
            <a:ext cx="0" cy="1206546"/>
          </a:xfrm>
          <a:prstGeom prst="straightConnector1">
            <a:avLst/>
          </a:prstGeom>
          <a:ln w="190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233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947BF-DD97-7D4F-9EFD-CB335BB2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Filodinámica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60D7B-D0C7-5249-A9BA-7C1A76DE1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534" y="1614489"/>
            <a:ext cx="6592866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La </a:t>
            </a:r>
            <a:r>
              <a:rPr lang="en-US" sz="2000" b="1" dirty="0" err="1"/>
              <a:t>Filodinámica</a:t>
            </a:r>
            <a:r>
              <a:rPr lang="en-US" sz="2000" b="1" dirty="0"/>
              <a:t> </a:t>
            </a:r>
            <a:r>
              <a:rPr lang="en-US" sz="2000" dirty="0"/>
              <a:t>vincula </a:t>
            </a:r>
            <a:r>
              <a:rPr lang="en-US" sz="2000" dirty="0" err="1"/>
              <a:t>propiedades</a:t>
            </a:r>
            <a:r>
              <a:rPr lang="en-US" sz="2000" dirty="0"/>
              <a:t> </a:t>
            </a:r>
            <a:r>
              <a:rPr lang="en-US" sz="2000" dirty="0" err="1"/>
              <a:t>filogenéticas</a:t>
            </a:r>
            <a:r>
              <a:rPr lang="en-US" sz="2000" dirty="0"/>
              <a:t> de </a:t>
            </a:r>
            <a:r>
              <a:rPr lang="en-US" sz="2000" dirty="0" err="1"/>
              <a:t>patógenos</a:t>
            </a:r>
            <a:r>
              <a:rPr lang="en-US" sz="2000" dirty="0"/>
              <a:t> con </a:t>
            </a:r>
            <a:r>
              <a:rPr lang="en-US" sz="2000" dirty="0" err="1"/>
              <a:t>dinamicas</a:t>
            </a:r>
            <a:r>
              <a:rPr lang="en-US" sz="2000" dirty="0"/>
              <a:t> </a:t>
            </a:r>
            <a:r>
              <a:rPr lang="en-US" sz="2000" dirty="0" err="1"/>
              <a:t>poblacionales</a:t>
            </a:r>
            <a:r>
              <a:rPr lang="en-US" sz="2000" dirty="0"/>
              <a:t> </a:t>
            </a:r>
            <a:r>
              <a:rPr lang="en-US" sz="2000" dirty="0" err="1"/>
              <a:t>eg.</a:t>
            </a:r>
            <a:r>
              <a:rPr lang="en-US" sz="2000" dirty="0"/>
              <a:t> </a:t>
            </a:r>
            <a:r>
              <a:rPr lang="en-US" sz="2000" dirty="0" err="1"/>
              <a:t>historia</a:t>
            </a:r>
            <a:r>
              <a:rPr lang="en-US" sz="2000" dirty="0"/>
              <a:t> / </a:t>
            </a:r>
            <a:r>
              <a:rPr lang="en-US" sz="2000" dirty="0" err="1"/>
              <a:t>trayectoria</a:t>
            </a:r>
            <a:r>
              <a:rPr lang="en-US" sz="2000" dirty="0"/>
              <a:t> de </a:t>
            </a:r>
            <a:r>
              <a:rPr lang="en-US" sz="2000" dirty="0" err="1"/>
              <a:t>epidemia</a:t>
            </a:r>
            <a:r>
              <a:rPr lang="en-US" sz="2000" dirty="0"/>
              <a:t> / </a:t>
            </a:r>
            <a:r>
              <a:rPr lang="en-US" sz="2000" dirty="0" err="1"/>
              <a:t>brote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Permite</a:t>
            </a:r>
            <a:r>
              <a:rPr lang="en-US" sz="2000" dirty="0"/>
              <a:t> la </a:t>
            </a:r>
            <a:r>
              <a:rPr lang="en-US" sz="2000" dirty="0" err="1"/>
              <a:t>estimacion</a:t>
            </a:r>
            <a:r>
              <a:rPr lang="en-US" sz="2000" dirty="0"/>
              <a:t> de </a:t>
            </a:r>
            <a:r>
              <a:rPr lang="en-US" sz="2000" dirty="0" err="1"/>
              <a:t>parametros</a:t>
            </a:r>
            <a:r>
              <a:rPr lang="en-US" sz="2000" dirty="0"/>
              <a:t> </a:t>
            </a:r>
            <a:r>
              <a:rPr lang="en-US" sz="2000" dirty="0" err="1"/>
              <a:t>epidemiologicos</a:t>
            </a:r>
            <a:r>
              <a:rPr lang="en-US" sz="2000" dirty="0"/>
              <a:t> </a:t>
            </a:r>
            <a:r>
              <a:rPr lang="en-US" sz="2000" dirty="0" err="1"/>
              <a:t>desde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muestra</a:t>
            </a:r>
            <a:r>
              <a:rPr lang="en-US" sz="2000" dirty="0"/>
              <a:t> de </a:t>
            </a:r>
            <a:r>
              <a:rPr lang="en-US" sz="2000" dirty="0" err="1"/>
              <a:t>secuencias</a:t>
            </a:r>
            <a:r>
              <a:rPr lang="en-US" sz="2000" dirty="0"/>
              <a:t> de </a:t>
            </a:r>
            <a:r>
              <a:rPr lang="en-US" sz="2000" dirty="0" err="1"/>
              <a:t>patogenos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La </a:t>
            </a:r>
            <a:r>
              <a:rPr lang="en-US" sz="2000" dirty="0" err="1"/>
              <a:t>inferencia</a:t>
            </a:r>
            <a:r>
              <a:rPr lang="en-US" sz="2000" dirty="0"/>
              <a:t> </a:t>
            </a:r>
            <a:r>
              <a:rPr lang="en-US" sz="2000" dirty="0" err="1"/>
              <a:t>filodinamica</a:t>
            </a:r>
            <a:r>
              <a:rPr lang="en-US" sz="2000" dirty="0"/>
              <a:t> require </a:t>
            </a:r>
            <a:r>
              <a:rPr lang="en-US" sz="2000" dirty="0" err="1"/>
              <a:t>relacionar</a:t>
            </a:r>
            <a:r>
              <a:rPr lang="en-US" sz="2000" dirty="0"/>
              <a:t> un </a:t>
            </a:r>
            <a:r>
              <a:rPr lang="en-US" sz="2000" dirty="0" err="1"/>
              <a:t>modelo</a:t>
            </a:r>
            <a:r>
              <a:rPr lang="en-US" sz="2000" dirty="0"/>
              <a:t> del </a:t>
            </a:r>
            <a:r>
              <a:rPr lang="en-US" sz="2000" dirty="0" err="1"/>
              <a:t>proceso</a:t>
            </a:r>
            <a:r>
              <a:rPr lang="en-US" sz="2000" dirty="0"/>
              <a:t> </a:t>
            </a:r>
            <a:r>
              <a:rPr lang="en-US" sz="2000" dirty="0" err="1"/>
              <a:t>epidemiologico</a:t>
            </a:r>
            <a:r>
              <a:rPr lang="en-US" sz="2000" dirty="0"/>
              <a:t> con un </a:t>
            </a:r>
            <a:r>
              <a:rPr lang="en-US" sz="2000" dirty="0" err="1"/>
              <a:t>proceso</a:t>
            </a:r>
            <a:r>
              <a:rPr lang="en-US" sz="2000" dirty="0"/>
              <a:t> </a:t>
            </a:r>
            <a:r>
              <a:rPr lang="en-US" sz="2000" dirty="0" err="1"/>
              <a:t>genetico</a:t>
            </a:r>
            <a:r>
              <a:rPr lang="en-US" sz="2000" dirty="0"/>
              <a:t> </a:t>
            </a:r>
            <a:r>
              <a:rPr lang="en-US" sz="2000" dirty="0" err="1"/>
              <a:t>poblacional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Procesos</a:t>
            </a:r>
            <a:r>
              <a:rPr lang="en-US" sz="2000" dirty="0"/>
              <a:t>:  </a:t>
            </a:r>
            <a:r>
              <a:rPr lang="en-US" sz="2000" b="1" dirty="0" err="1"/>
              <a:t>modelos</a:t>
            </a:r>
            <a:r>
              <a:rPr lang="en-US" sz="2000" b="1" dirty="0"/>
              <a:t> </a:t>
            </a:r>
            <a:r>
              <a:rPr lang="en-US" sz="2000" b="1" dirty="0" err="1"/>
              <a:t>coalescentes</a:t>
            </a:r>
            <a:r>
              <a:rPr lang="en-US" sz="2000" dirty="0"/>
              <a:t>, </a:t>
            </a:r>
            <a:r>
              <a:rPr lang="en-US" sz="2000" dirty="0" err="1"/>
              <a:t>modelos</a:t>
            </a:r>
            <a:r>
              <a:rPr lang="en-US" sz="2000" dirty="0"/>
              <a:t> sampling-birth-death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C5633-6CE2-CB4F-A5AD-D3D602A46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69" y="2038342"/>
            <a:ext cx="1308100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46461A-D1A2-C34D-931A-BA10092A9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91" y="4468856"/>
            <a:ext cx="1384300" cy="14986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7AEDF9E-4FD0-B542-ABB8-FE25A5DC3476}"/>
              </a:ext>
            </a:extLst>
          </p:cNvPr>
          <p:cNvSpPr/>
          <p:nvPr/>
        </p:nvSpPr>
        <p:spPr>
          <a:xfrm>
            <a:off x="2095482" y="2203436"/>
            <a:ext cx="1912148" cy="6223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 err="1">
                <a:solidFill>
                  <a:schemeClr val="accent6"/>
                </a:solidFill>
              </a:rPr>
              <a:t>Filogenetica</a:t>
            </a:r>
            <a:endParaRPr lang="en-US" i="0">
              <a:solidFill>
                <a:schemeClr val="accent6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1D4E57-A14F-6E4F-AB0B-6D9278897AB7}"/>
              </a:ext>
            </a:extLst>
          </p:cNvPr>
          <p:cNvSpPr/>
          <p:nvPr/>
        </p:nvSpPr>
        <p:spPr>
          <a:xfrm>
            <a:off x="2052637" y="5107077"/>
            <a:ext cx="1800225" cy="5650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 err="1">
                <a:solidFill>
                  <a:schemeClr val="accent6"/>
                </a:solidFill>
              </a:rPr>
              <a:t>Modelo</a:t>
            </a:r>
            <a:r>
              <a:rPr lang="en-US" i="0">
                <a:solidFill>
                  <a:schemeClr val="accent6"/>
                </a:solidFill>
              </a:rPr>
              <a:t> </a:t>
            </a:r>
            <a:r>
              <a:rPr lang="en-US" i="0" err="1">
                <a:solidFill>
                  <a:schemeClr val="accent6"/>
                </a:solidFill>
              </a:rPr>
              <a:t>Poblacion</a:t>
            </a:r>
            <a:endParaRPr lang="en-US" i="0">
              <a:solidFill>
                <a:schemeClr val="accent6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49EE5A-2C5E-0243-8B86-CC08EEFCD5F7}"/>
              </a:ext>
            </a:extLst>
          </p:cNvPr>
          <p:cNvSpPr/>
          <p:nvPr/>
        </p:nvSpPr>
        <p:spPr>
          <a:xfrm>
            <a:off x="1685925" y="3629024"/>
            <a:ext cx="2428875" cy="6826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solidFill>
                  <a:schemeClr val="accent6"/>
                </a:solidFill>
              </a:rPr>
              <a:t>FILODINAMICA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1D13EF-5016-854D-83CA-3ED6B110FA62}"/>
              </a:ext>
            </a:extLst>
          </p:cNvPr>
          <p:cNvCxnSpPr>
            <a:cxnSpLocks/>
          </p:cNvCxnSpPr>
          <p:nvPr/>
        </p:nvCxnSpPr>
        <p:spPr>
          <a:xfrm>
            <a:off x="2971800" y="2990842"/>
            <a:ext cx="0" cy="523882"/>
          </a:xfrm>
          <a:prstGeom prst="straightConnector1">
            <a:avLst/>
          </a:prstGeom>
          <a:ln w="190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6610E7-C9DE-3C48-AE59-8034D644CE6F}"/>
              </a:ext>
            </a:extLst>
          </p:cNvPr>
          <p:cNvCxnSpPr>
            <a:cxnSpLocks/>
          </p:cNvCxnSpPr>
          <p:nvPr/>
        </p:nvCxnSpPr>
        <p:spPr>
          <a:xfrm>
            <a:off x="2938462" y="4468856"/>
            <a:ext cx="0" cy="523882"/>
          </a:xfrm>
          <a:prstGeom prst="straightConnector1">
            <a:avLst/>
          </a:prstGeom>
          <a:ln w="190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69F8C5-C3E2-0848-BDBF-6B0AB30A6069}"/>
              </a:ext>
            </a:extLst>
          </p:cNvPr>
          <p:cNvCxnSpPr>
            <a:cxnSpLocks/>
          </p:cNvCxnSpPr>
          <p:nvPr/>
        </p:nvCxnSpPr>
        <p:spPr>
          <a:xfrm>
            <a:off x="995362" y="3105142"/>
            <a:ext cx="0" cy="1206546"/>
          </a:xfrm>
          <a:prstGeom prst="straightConnector1">
            <a:avLst/>
          </a:prstGeom>
          <a:ln w="190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814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E6097-EEF8-3D44-9E3B-2839487B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Coalescencia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996F8-C18C-B34A-A87D-32AC9B227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35242"/>
            <a:ext cx="10266947" cy="547990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Tenemos</a:t>
            </a:r>
            <a:r>
              <a:rPr lang="en-US" sz="2000" dirty="0"/>
              <a:t>: </a:t>
            </a:r>
          </a:p>
          <a:p>
            <a:r>
              <a:rPr lang="en-US" sz="2000" dirty="0"/>
              <a:t>Arbol </a:t>
            </a:r>
            <a:r>
              <a:rPr lang="en-US" sz="2000" dirty="0" err="1"/>
              <a:t>filogenetico</a:t>
            </a:r>
            <a:r>
              <a:rPr lang="en-US" sz="2000" dirty="0"/>
              <a:t>, </a:t>
            </a:r>
            <a:r>
              <a:rPr lang="en-US" sz="2000" dirty="0" err="1"/>
              <a:t>trayectoria</a:t>
            </a:r>
            <a:r>
              <a:rPr lang="en-US" sz="2000" dirty="0"/>
              <a:t> </a:t>
            </a:r>
            <a:r>
              <a:rPr lang="en-US" sz="2000" dirty="0" err="1"/>
              <a:t>poblacional</a:t>
            </a:r>
            <a:r>
              <a:rPr lang="en-US" sz="2000" dirty="0"/>
              <a:t> </a:t>
            </a:r>
            <a:r>
              <a:rPr lang="en-US" sz="2000" dirty="0" err="1"/>
              <a:t>generada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modelo</a:t>
            </a:r>
            <a:r>
              <a:rPr lang="en-US" sz="2000" dirty="0"/>
              <a:t> </a:t>
            </a:r>
            <a:r>
              <a:rPr lang="en-US" sz="2000" dirty="0" err="1"/>
              <a:t>mecanistico</a:t>
            </a:r>
            <a:r>
              <a:rPr lang="en-US" sz="2000" dirty="0"/>
              <a:t> y sequencies de ADN. </a:t>
            </a:r>
            <a:r>
              <a:rPr lang="en-US" sz="2000" dirty="0" err="1"/>
              <a:t>Usamos</a:t>
            </a:r>
            <a:r>
              <a:rPr lang="en-US" sz="2000" dirty="0"/>
              <a:t> Time-trees – </a:t>
            </a:r>
            <a:r>
              <a:rPr lang="en-US" sz="2000" dirty="0" err="1"/>
              <a:t>longitud</a:t>
            </a:r>
            <a:r>
              <a:rPr lang="en-US" sz="2000" dirty="0"/>
              <a:t> de </a:t>
            </a:r>
            <a:r>
              <a:rPr lang="en-US" sz="2000" dirty="0" err="1"/>
              <a:t>ramas</a:t>
            </a:r>
            <a:r>
              <a:rPr lang="en-US" sz="2000" dirty="0"/>
              <a:t> = </a:t>
            </a:r>
            <a:r>
              <a:rPr lang="en-US" sz="2000" dirty="0" err="1"/>
              <a:t>tiempo</a:t>
            </a:r>
            <a:r>
              <a:rPr lang="en-US" sz="2000" dirty="0"/>
              <a:t>.</a:t>
            </a:r>
          </a:p>
          <a:p>
            <a:r>
              <a:rPr lang="en-US" sz="2000" dirty="0"/>
              <a:t>Y la </a:t>
            </a:r>
            <a:r>
              <a:rPr lang="en-US" sz="2000" dirty="0" err="1"/>
              <a:t>probabilididad</a:t>
            </a:r>
            <a:r>
              <a:rPr lang="en-US" sz="2000" dirty="0"/>
              <a:t> de un arbol dada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secuencia</a:t>
            </a:r>
            <a:r>
              <a:rPr lang="en-US" sz="2000" dirty="0"/>
              <a:t>  </a:t>
            </a:r>
            <a:r>
              <a:rPr lang="en-US" sz="2000" dirty="0" err="1"/>
              <a:t>genetica</a:t>
            </a:r>
            <a:r>
              <a:rPr lang="en-US" sz="2000" dirty="0"/>
              <a:t> (ADN) – Likelihood principal</a:t>
            </a:r>
          </a:p>
          <a:p>
            <a:pPr marL="0" indent="0">
              <a:buNone/>
            </a:pPr>
            <a:r>
              <a:rPr lang="en-US" sz="2000" dirty="0" err="1"/>
              <a:t>Ademas</a:t>
            </a:r>
            <a:endParaRPr lang="en-US" sz="2000" dirty="0"/>
          </a:p>
          <a:p>
            <a:r>
              <a:rPr lang="en-US" sz="2000" dirty="0"/>
              <a:t>El arbol </a:t>
            </a:r>
            <a:r>
              <a:rPr lang="en-US" sz="2000" dirty="0" err="1"/>
              <a:t>filogenetico</a:t>
            </a:r>
            <a:r>
              <a:rPr lang="en-US" sz="2000" dirty="0"/>
              <a:t> </a:t>
            </a:r>
            <a:r>
              <a:rPr lang="en-US" sz="2000" dirty="0" err="1"/>
              <a:t>refleja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transmission network. Los </a:t>
            </a:r>
            <a:r>
              <a:rPr lang="en-US" sz="2000" dirty="0" err="1"/>
              <a:t>eventos</a:t>
            </a:r>
            <a:r>
              <a:rPr lang="en-US" sz="2000" dirty="0"/>
              <a:t> de transmission </a:t>
            </a:r>
            <a:r>
              <a:rPr lang="en-US" sz="2000" dirty="0" err="1"/>
              <a:t>corresponden</a:t>
            </a:r>
            <a:r>
              <a:rPr lang="en-US" sz="2000" dirty="0"/>
              <a:t> a </a:t>
            </a:r>
            <a:r>
              <a:rPr lang="en-US" sz="2000" dirty="0" err="1"/>
              <a:t>bifurcaciones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arbol (branching events)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Nos </a:t>
            </a:r>
            <a:r>
              <a:rPr lang="en-US" sz="2000" dirty="0" err="1"/>
              <a:t>gustaria</a:t>
            </a:r>
            <a:r>
              <a:rPr lang="en-US" sz="2000" dirty="0"/>
              <a:t> </a:t>
            </a:r>
            <a:r>
              <a:rPr lang="en-US" sz="2000" dirty="0" err="1"/>
              <a:t>agregar</a:t>
            </a:r>
            <a:r>
              <a:rPr lang="en-US" sz="2000" dirty="0"/>
              <a:t>:</a:t>
            </a:r>
          </a:p>
          <a:p>
            <a:r>
              <a:rPr lang="en-US" sz="2000" b="1" dirty="0"/>
              <a:t>la </a:t>
            </a:r>
            <a:r>
              <a:rPr lang="en-US" sz="2000" b="1" dirty="0" err="1"/>
              <a:t>probabilidad</a:t>
            </a:r>
            <a:r>
              <a:rPr lang="en-US" sz="2000" b="1" dirty="0"/>
              <a:t> de un arbol dado un conjunto de </a:t>
            </a:r>
            <a:r>
              <a:rPr lang="en-US" sz="2000" b="1" dirty="0" err="1"/>
              <a:t>parametros</a:t>
            </a:r>
            <a:r>
              <a:rPr lang="en-US" sz="2000" b="1" dirty="0"/>
              <a:t> </a:t>
            </a:r>
            <a:r>
              <a:rPr lang="en-US" sz="2000" b="1" dirty="0" err="1"/>
              <a:t>epidemiologicos</a:t>
            </a:r>
            <a:r>
              <a:rPr lang="en-US" sz="2000" b="1" dirty="0"/>
              <a:t> (o </a:t>
            </a:r>
            <a:r>
              <a:rPr lang="en-US" sz="2000" b="1" dirty="0" err="1"/>
              <a:t>una</a:t>
            </a:r>
            <a:r>
              <a:rPr lang="en-US" sz="2000" b="1" dirty="0"/>
              <a:t> </a:t>
            </a:r>
            <a:r>
              <a:rPr lang="en-US" sz="2000" b="1" dirty="0" err="1"/>
              <a:t>trayectoria</a:t>
            </a:r>
            <a:r>
              <a:rPr lang="en-US" sz="2000" b="1" dirty="0"/>
              <a:t> </a:t>
            </a:r>
            <a:r>
              <a:rPr lang="en-US" sz="2000" b="1" dirty="0" err="1"/>
              <a:t>poblacional</a:t>
            </a:r>
            <a:r>
              <a:rPr lang="en-US" sz="2000" b="1" dirty="0"/>
              <a:t>) – </a:t>
            </a:r>
            <a:r>
              <a:rPr lang="en-US" sz="2000" dirty="0" err="1"/>
              <a:t>esto</a:t>
            </a:r>
            <a:r>
              <a:rPr lang="en-US" sz="2000" dirty="0"/>
              <a:t> lo </a:t>
            </a:r>
            <a:r>
              <a:rPr lang="en-US" sz="2000" dirty="0" err="1"/>
              <a:t>podemos</a:t>
            </a:r>
            <a:r>
              <a:rPr lang="en-US" sz="2000" dirty="0"/>
              <a:t> usar </a:t>
            </a:r>
            <a:r>
              <a:rPr lang="en-US" sz="2000" dirty="0" err="1"/>
              <a:t>como</a:t>
            </a:r>
            <a:r>
              <a:rPr lang="en-US" sz="2000" dirty="0"/>
              <a:t> </a:t>
            </a:r>
            <a:r>
              <a:rPr lang="en-US" sz="2000" b="1" dirty="0"/>
              <a:t>Prior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modelo</a:t>
            </a:r>
            <a:r>
              <a:rPr lang="en-US" sz="2000" dirty="0"/>
              <a:t> </a:t>
            </a:r>
            <a:r>
              <a:rPr lang="en-US" sz="2000" dirty="0" err="1"/>
              <a:t>bayesiano</a:t>
            </a:r>
            <a:r>
              <a:rPr lang="en-US" sz="2000" dirty="0"/>
              <a:t> (Tree Prior).</a:t>
            </a:r>
          </a:p>
          <a:p>
            <a:pPr marL="0" indent="0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3200" dirty="0" err="1"/>
              <a:t>Modelo</a:t>
            </a:r>
            <a:r>
              <a:rPr lang="en-US" sz="3200" dirty="0"/>
              <a:t>: ‘the coalescent’ o </a:t>
            </a:r>
            <a:r>
              <a:rPr lang="en-US" sz="3200" dirty="0" err="1"/>
              <a:t>modelo</a:t>
            </a:r>
            <a:r>
              <a:rPr lang="en-US" sz="3200" dirty="0"/>
              <a:t> de </a:t>
            </a:r>
            <a:r>
              <a:rPr lang="en-US" sz="3200" dirty="0" err="1"/>
              <a:t>Coalescencia</a:t>
            </a:r>
            <a:endParaRPr lang="en-US" sz="32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1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6C864-688B-A649-9C5C-15E2222A2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Coalescente</a:t>
            </a:r>
            <a:r>
              <a:rPr lang="en-US" dirty="0"/>
              <a:t> Clasico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05725-8963-4546-9963-76FD2FEA9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61" y="1283758"/>
            <a:ext cx="4559300" cy="312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A2F9E6-03FB-2C47-8290-92D42211E4CC}"/>
              </a:ext>
            </a:extLst>
          </p:cNvPr>
          <p:cNvSpPr txBox="1"/>
          <p:nvPr/>
        </p:nvSpPr>
        <p:spPr>
          <a:xfrm>
            <a:off x="571461" y="4733048"/>
            <a:ext cx="49309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 dirty="0">
                <a:solidFill>
                  <a:schemeClr val="tx1"/>
                </a:solidFill>
                <a:latin typeface="+mn-lt"/>
              </a:rPr>
              <a:t>El </a:t>
            </a:r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Coalescente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 es un </a:t>
            </a:r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modelo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estocastico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 que describe la (</a:t>
            </a:r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generacion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 de la) </a:t>
            </a:r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genealogia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 / ancestry de </a:t>
            </a:r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una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muestra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 de </a:t>
            </a:r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una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poblacion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D292A8-C743-8A48-95A0-011B8F417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953" y="1320990"/>
            <a:ext cx="2717800" cy="266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D15024-B3D1-DB40-94B3-7A1949B14CB7}"/>
              </a:ext>
            </a:extLst>
          </p:cNvPr>
          <p:cNvSpPr txBox="1"/>
          <p:nvPr/>
        </p:nvSpPr>
        <p:spPr>
          <a:xfrm>
            <a:off x="6866022" y="4440660"/>
            <a:ext cx="44436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Modela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 la </a:t>
            </a:r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probabilidad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 que 2 </a:t>
            </a:r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individuos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aleatorios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 ‘coalesce’.</a:t>
            </a:r>
          </a:p>
          <a:p>
            <a:endParaRPr lang="en-US" sz="2000" i="0" dirty="0">
              <a:solidFill>
                <a:schemeClr val="tx1"/>
              </a:solidFill>
              <a:latin typeface="+mn-lt"/>
            </a:endParaRPr>
          </a:p>
          <a:p>
            <a:r>
              <a:rPr lang="en-US" sz="2000" i="0" dirty="0">
                <a:solidFill>
                  <a:schemeClr val="tx1"/>
                </a:solidFill>
                <a:latin typeface="+mn-lt"/>
              </a:rPr>
              <a:t>Podemos </a:t>
            </a:r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calcular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+mn-lt"/>
              </a:rPr>
              <a:t>el</a:t>
            </a:r>
            <a:r>
              <a:rPr lang="en-US" sz="2000" i="0" dirty="0">
                <a:solidFill>
                  <a:schemeClr val="tx1"/>
                </a:solidFill>
                <a:latin typeface="+mn-lt"/>
              </a:rPr>
              <a:t> Likelihood de un arbol!!</a:t>
            </a:r>
          </a:p>
          <a:p>
            <a:endParaRPr lang="en-US" sz="2000" i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7DBA96-8D2C-9949-AFF2-E682A878E89A}"/>
              </a:ext>
            </a:extLst>
          </p:cNvPr>
          <p:cNvSpPr txBox="1"/>
          <p:nvPr/>
        </p:nvSpPr>
        <p:spPr>
          <a:xfrm>
            <a:off x="5502442" y="2628870"/>
            <a:ext cx="1436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>
                <a:solidFill>
                  <a:schemeClr val="tx1"/>
                </a:solidFill>
                <a:latin typeface="+mn-lt"/>
              </a:rPr>
              <a:t>Bottom-up!</a:t>
            </a:r>
          </a:p>
        </p:txBody>
      </p:sp>
    </p:spTree>
    <p:extLst>
      <p:ext uri="{BB962C8B-B14F-4D97-AF65-F5344CB8AC3E}">
        <p14:creationId xmlns:p14="http://schemas.microsoft.com/office/powerpoint/2010/main" val="23799964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BC5BD-7CF3-ADEB-E683-D11636A1F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E41EA-D2F2-8CD0-E806-7591251D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El Coalescente </a:t>
            </a:r>
            <a:r>
              <a:rPr lang="es-ES_tradnl" noProof="0" dirty="0" err="1"/>
              <a:t>Clasico</a:t>
            </a:r>
            <a:endParaRPr lang="es-ES_tradnl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FC8BCA-F260-0DCD-AD23-FE66F0E9CFEB}"/>
              </a:ext>
            </a:extLst>
          </p:cNvPr>
          <p:cNvSpPr txBox="1"/>
          <p:nvPr/>
        </p:nvSpPr>
        <p:spPr>
          <a:xfrm>
            <a:off x="571461" y="1324303"/>
            <a:ext cx="997567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Se origino en el campo de la genética poblacional.</a:t>
            </a:r>
          </a:p>
          <a:p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Es un proceso estocástico </a:t>
            </a:r>
            <a:r>
              <a:rPr lang="es-ES_tradnl" sz="2000" i="0" noProof="0" dirty="0" err="1">
                <a:solidFill>
                  <a:schemeClr val="tx1"/>
                </a:solidFill>
                <a:latin typeface="+mn-lt"/>
              </a:rPr>
              <a:t>backwards</a:t>
            </a:r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-in-time que, empieza en la muestra mas reciente y acaba en el MRCA, y produce una genealogía relacionando las secuencias </a:t>
            </a:r>
            <a:r>
              <a:rPr lang="es-ES_tradnl" sz="2000" i="0" noProof="0" dirty="0" err="1">
                <a:solidFill>
                  <a:schemeClr val="tx1"/>
                </a:solidFill>
                <a:latin typeface="+mn-lt"/>
              </a:rPr>
              <a:t>sampleadas</a:t>
            </a:r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endParaRPr lang="es-ES_tradnl" sz="2000" i="0" dirty="0">
              <a:solidFill>
                <a:schemeClr val="tx1"/>
              </a:solidFill>
              <a:latin typeface="+mn-lt"/>
            </a:endParaRPr>
          </a:p>
          <a:p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El </a:t>
            </a:r>
            <a:r>
              <a:rPr lang="es-ES_tradnl" sz="2000" i="0" noProof="0" dirty="0" err="1">
                <a:solidFill>
                  <a:schemeClr val="tx1"/>
                </a:solidFill>
                <a:latin typeface="+mn-lt"/>
              </a:rPr>
              <a:t>Coalescent</a:t>
            </a:r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 clásico posee 2 parámetros: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N</a:t>
            </a:r>
            <a:r>
              <a:rPr lang="es-ES_tradnl" sz="2000" i="0" baseline="-25000" noProof="0" dirty="0">
                <a:solidFill>
                  <a:schemeClr val="tx1"/>
                </a:solidFill>
                <a:latin typeface="+mn-lt"/>
              </a:rPr>
              <a:t>e</a:t>
            </a:r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(t): </a:t>
            </a:r>
            <a:r>
              <a:rPr lang="es-ES_tradnl" sz="2000" i="0" noProof="0" dirty="0" err="1">
                <a:solidFill>
                  <a:schemeClr val="tx1"/>
                </a:solidFill>
                <a:latin typeface="+mn-lt"/>
              </a:rPr>
              <a:t>Effective</a:t>
            </a:r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s-ES_tradnl" sz="2000" i="0" noProof="0" dirty="0" err="1">
                <a:solidFill>
                  <a:schemeClr val="tx1"/>
                </a:solidFill>
                <a:latin typeface="+mn-lt"/>
              </a:rPr>
              <a:t>population</a:t>
            </a:r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s-ES_tradnl" sz="2000" i="0" noProof="0" dirty="0" err="1">
                <a:solidFill>
                  <a:schemeClr val="tx1"/>
                </a:solidFill>
                <a:latin typeface="+mn-lt"/>
              </a:rPr>
              <a:t>size</a:t>
            </a:r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g: </a:t>
            </a:r>
            <a:r>
              <a:rPr lang="es-ES_tradnl" sz="2000" i="0" noProof="0" dirty="0" err="1">
                <a:solidFill>
                  <a:schemeClr val="tx1"/>
                </a:solidFill>
                <a:latin typeface="+mn-lt"/>
              </a:rPr>
              <a:t>generation</a:t>
            </a:r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 time</a:t>
            </a:r>
          </a:p>
          <a:p>
            <a:endParaRPr lang="es-ES_tradnl" sz="2000" i="0" noProof="0" dirty="0">
              <a:solidFill>
                <a:schemeClr val="tx1"/>
              </a:solidFill>
              <a:latin typeface="+mn-lt"/>
            </a:endParaRPr>
          </a:p>
          <a:p>
            <a:r>
              <a:rPr lang="es-ES_tradnl" sz="2000" i="0" dirty="0">
                <a:solidFill>
                  <a:schemeClr val="tx1"/>
                </a:solidFill>
                <a:latin typeface="+mn-lt"/>
              </a:rPr>
              <a:t>El </a:t>
            </a:r>
            <a:r>
              <a:rPr lang="es-ES_tradnl" sz="2000" i="0" dirty="0" err="1">
                <a:solidFill>
                  <a:schemeClr val="tx1"/>
                </a:solidFill>
                <a:latin typeface="+mn-lt"/>
              </a:rPr>
              <a:t>Coalescent</a:t>
            </a:r>
            <a:r>
              <a:rPr lang="es-ES_tradnl" sz="2000" i="0" dirty="0">
                <a:solidFill>
                  <a:schemeClr val="tx1"/>
                </a:solidFill>
                <a:latin typeface="+mn-lt"/>
              </a:rPr>
              <a:t> requiere un modelo demográfico, especificado por N</a:t>
            </a:r>
            <a:r>
              <a:rPr lang="es-ES_tradnl" sz="2000" i="0" baseline="-25000" dirty="0">
                <a:solidFill>
                  <a:schemeClr val="tx1"/>
                </a:solidFill>
                <a:latin typeface="+mn-lt"/>
              </a:rPr>
              <a:t>e</a:t>
            </a:r>
            <a:r>
              <a:rPr lang="es-ES_tradnl" sz="2000" i="0" dirty="0">
                <a:solidFill>
                  <a:schemeClr val="tx1"/>
                </a:solidFill>
                <a:latin typeface="+mn-lt"/>
              </a:rPr>
              <a:t>(t)</a:t>
            </a:r>
            <a:r>
              <a:rPr lang="es-ES_tradnl" sz="2000" i="0" dirty="0">
                <a:solidFill>
                  <a:schemeClr val="tx1"/>
                </a:solidFill>
              </a:rPr>
              <a:t>. </a:t>
            </a:r>
            <a:r>
              <a:rPr lang="es-ES_tradnl" sz="2000" i="0" dirty="0">
                <a:solidFill>
                  <a:schemeClr val="tx1"/>
                </a:solidFill>
                <a:latin typeface="+mn-lt"/>
              </a:rPr>
              <a:t>Tenemos 2 tipos de modelos: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Paramétricos</a:t>
            </a:r>
            <a:r>
              <a:rPr lang="es-ES_tradnl" sz="2000" i="0" dirty="0">
                <a:solidFill>
                  <a:schemeClr val="tx1"/>
                </a:solidFill>
                <a:latin typeface="+mn-lt"/>
              </a:rPr>
              <a:t>: Se usa una definición especifica </a:t>
            </a:r>
            <a:r>
              <a:rPr lang="es-ES_tradnl" sz="2000" i="0" dirty="0" err="1">
                <a:solidFill>
                  <a:schemeClr val="tx1"/>
                </a:solidFill>
                <a:latin typeface="+mn-lt"/>
              </a:rPr>
              <a:t>e.g</a:t>
            </a:r>
            <a:r>
              <a:rPr lang="es-ES_tradnl" sz="2000" i="0" dirty="0">
                <a:solidFill>
                  <a:schemeClr val="tx1"/>
                </a:solidFill>
                <a:latin typeface="+mn-lt"/>
              </a:rPr>
              <a:t>. </a:t>
            </a:r>
            <a:r>
              <a:rPr lang="es-ES_tradnl" sz="2000" i="0" dirty="0" err="1">
                <a:solidFill>
                  <a:schemeClr val="tx1"/>
                </a:solidFill>
                <a:latin typeface="+mn-lt"/>
              </a:rPr>
              <a:t>constant</a:t>
            </a:r>
            <a:r>
              <a:rPr lang="es-ES_tradnl" sz="2000" i="0" dirty="0">
                <a:solidFill>
                  <a:schemeClr val="tx1"/>
                </a:solidFill>
                <a:latin typeface="+mn-lt"/>
              </a:rPr>
              <a:t>, </a:t>
            </a:r>
            <a:r>
              <a:rPr lang="es-ES_tradnl" sz="2000" i="0" dirty="0" err="1">
                <a:solidFill>
                  <a:schemeClr val="tx1"/>
                </a:solidFill>
                <a:latin typeface="+mn-lt"/>
              </a:rPr>
              <a:t>exponential</a:t>
            </a:r>
            <a:r>
              <a:rPr lang="es-ES_tradnl" sz="2000" i="0" dirty="0">
                <a:solidFill>
                  <a:schemeClr val="tx1"/>
                </a:solidFill>
                <a:latin typeface="+mn-lt"/>
              </a:rPr>
              <a:t>, </a:t>
            </a:r>
            <a:r>
              <a:rPr lang="es-ES_tradnl" sz="2000" i="0" dirty="0" err="1">
                <a:solidFill>
                  <a:schemeClr val="tx1"/>
                </a:solidFill>
                <a:latin typeface="+mn-lt"/>
              </a:rPr>
              <a:t>logistic</a:t>
            </a:r>
            <a:r>
              <a:rPr lang="es-ES_tradnl" sz="2000" i="0" dirty="0">
                <a:solidFill>
                  <a:schemeClr val="tx1"/>
                </a:solidFill>
                <a:latin typeface="+mn-lt"/>
              </a:rPr>
              <a:t>. Por ejemplo, </a:t>
            </a:r>
            <a:r>
              <a:rPr lang="es-ES_tradnl" sz="2000" i="0" dirty="0">
                <a:solidFill>
                  <a:schemeClr val="tx1"/>
                </a:solidFill>
              </a:rPr>
              <a:t>N</a:t>
            </a:r>
            <a:r>
              <a:rPr lang="es-ES_tradnl" sz="2000" i="0" baseline="-25000" dirty="0">
                <a:solidFill>
                  <a:schemeClr val="tx1"/>
                </a:solidFill>
              </a:rPr>
              <a:t>e</a:t>
            </a:r>
            <a:r>
              <a:rPr lang="es-ES_tradnl" sz="2000" i="0" dirty="0">
                <a:solidFill>
                  <a:schemeClr val="tx1"/>
                </a:solidFill>
              </a:rPr>
              <a:t>(t) = </a:t>
            </a:r>
            <a:r>
              <a:rPr lang="es-ES_tradnl" sz="2000" i="0" dirty="0" err="1">
                <a:solidFill>
                  <a:schemeClr val="tx1"/>
                </a:solidFill>
              </a:rPr>
              <a:t>e</a:t>
            </a:r>
            <a:r>
              <a:rPr lang="es-ES_tradnl" sz="2000" i="0" baseline="30000" dirty="0" err="1">
                <a:solidFill>
                  <a:schemeClr val="tx1"/>
                </a:solidFill>
              </a:rPr>
              <a:t>rt</a:t>
            </a:r>
            <a:r>
              <a:rPr lang="es-ES_tradnl" sz="2000" i="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No-paramétricos: Los mas comunes son los denominados modelos Skyline, donde se infieren parámetros por partes </a:t>
            </a:r>
            <a:r>
              <a:rPr lang="es-ES_tradnl" sz="2000" i="0" dirty="0">
                <a:solidFill>
                  <a:schemeClr val="tx1"/>
                </a:solidFill>
                <a:latin typeface="+mn-lt"/>
              </a:rPr>
              <a:t>(</a:t>
            </a:r>
            <a:r>
              <a:rPr lang="es-ES_tradnl" sz="2000" i="0" noProof="0" dirty="0" err="1">
                <a:solidFill>
                  <a:schemeClr val="tx1"/>
                </a:solidFill>
                <a:latin typeface="+mn-lt"/>
              </a:rPr>
              <a:t>piecewise</a:t>
            </a:r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s-ES_tradnl" sz="2000" i="0" noProof="0" dirty="0" err="1">
                <a:solidFill>
                  <a:schemeClr val="tx1"/>
                </a:solidFill>
                <a:latin typeface="+mn-lt"/>
              </a:rPr>
              <a:t>constants</a:t>
            </a:r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). No nos atamos a ningún modelo demográfico y podemos considerar data de varias generaciones.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5514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8C07A-0647-48C6-DFA8-0298FE4C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1237F-C2ED-7324-D31D-90370911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: </a:t>
            </a:r>
            <a:r>
              <a:rPr lang="en-US" dirty="0" err="1"/>
              <a:t>Modelo</a:t>
            </a:r>
            <a:r>
              <a:rPr lang="en-US" dirty="0"/>
              <a:t> no-</a:t>
            </a:r>
            <a:r>
              <a:rPr lang="en-US" dirty="0" err="1"/>
              <a:t>parametrico</a:t>
            </a:r>
            <a:r>
              <a:rPr lang="en-US" dirty="0"/>
              <a:t> – </a:t>
            </a:r>
            <a:r>
              <a:rPr lang="en-US" dirty="0" err="1"/>
              <a:t>Variante</a:t>
            </a:r>
            <a:r>
              <a:rPr lang="en-US" dirty="0"/>
              <a:t> Alpha</a:t>
            </a:r>
          </a:p>
        </p:txBody>
      </p:sp>
      <p:pic>
        <p:nvPicPr>
          <p:cNvPr id="4" name="Picture 3" descr="A graph showing the growth of a number of people&#10;&#10;AI-generated content may be incorrect.">
            <a:extLst>
              <a:ext uri="{FF2B5EF4-FFF2-40B4-BE49-F238E27FC236}">
                <a16:creationId xmlns:a16="http://schemas.microsoft.com/office/drawing/2014/main" id="{453844B4-966C-9ED1-B023-979B4C417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703" y="1876753"/>
            <a:ext cx="7408074" cy="368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99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63D5-5E5B-CF40-9F4F-E78EF4239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Coalescente</a:t>
            </a:r>
            <a:r>
              <a:rPr lang="en-US"/>
              <a:t> </a:t>
            </a:r>
            <a:r>
              <a:rPr lang="en-US" err="1"/>
              <a:t>Estructurado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91C34-0527-EA40-B5C1-EB328BABB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6" y="1414462"/>
            <a:ext cx="7183491" cy="4643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D36BFC-A770-1746-B06E-F514801D7534}"/>
              </a:ext>
            </a:extLst>
          </p:cNvPr>
          <p:cNvSpPr txBox="1"/>
          <p:nvPr/>
        </p:nvSpPr>
        <p:spPr>
          <a:xfrm>
            <a:off x="7446117" y="1502162"/>
            <a:ext cx="43982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tx1"/>
                </a:solidFill>
                <a:latin typeface="+mn-lt"/>
              </a:rPr>
              <a:t>El </a:t>
            </a:r>
            <a:r>
              <a:rPr lang="en-US" b="1" i="0" dirty="0" err="1">
                <a:solidFill>
                  <a:schemeClr val="tx1"/>
                </a:solidFill>
                <a:latin typeface="+mn-lt"/>
              </a:rPr>
              <a:t>coalescente</a:t>
            </a:r>
            <a:r>
              <a:rPr lang="en-US" b="1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i="0" dirty="0" err="1">
                <a:solidFill>
                  <a:schemeClr val="tx1"/>
                </a:solidFill>
                <a:latin typeface="+mn-lt"/>
              </a:rPr>
              <a:t>estructurado</a:t>
            </a:r>
            <a:r>
              <a:rPr lang="en-US" b="1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i="0" dirty="0" err="1">
                <a:solidFill>
                  <a:schemeClr val="tx1"/>
                </a:solidFill>
                <a:latin typeface="+mn-lt"/>
              </a:rPr>
              <a:t>trabaja</a:t>
            </a:r>
            <a:r>
              <a:rPr lang="en-US" b="1" i="0" dirty="0">
                <a:solidFill>
                  <a:schemeClr val="tx1"/>
                </a:solidFill>
                <a:latin typeface="+mn-lt"/>
              </a:rPr>
              <a:t> con </a:t>
            </a:r>
            <a:r>
              <a:rPr lang="en-US" b="1" i="0" dirty="0" err="1">
                <a:solidFill>
                  <a:schemeClr val="tx1"/>
                </a:solidFill>
                <a:latin typeface="+mn-lt"/>
              </a:rPr>
              <a:t>poblaciones</a:t>
            </a:r>
            <a:r>
              <a:rPr lang="en-US" b="1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i="0" dirty="0" err="1">
                <a:solidFill>
                  <a:schemeClr val="tx1"/>
                </a:solidFill>
                <a:latin typeface="+mn-lt"/>
              </a:rPr>
              <a:t>estructuradas</a:t>
            </a:r>
            <a:r>
              <a:rPr lang="en-US" b="1" i="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endParaRPr lang="en-US" i="0" dirty="0">
              <a:solidFill>
                <a:schemeClr val="tx1"/>
              </a:solidFill>
              <a:latin typeface="+mn-lt"/>
            </a:endParaRPr>
          </a:p>
          <a:p>
            <a:r>
              <a:rPr lang="en-US" i="0" dirty="0">
                <a:solidFill>
                  <a:schemeClr val="tx1"/>
                </a:solidFill>
                <a:latin typeface="+mn-lt"/>
              </a:rPr>
              <a:t>Es util </a:t>
            </a:r>
            <a:r>
              <a:rPr lang="en-US" i="0" dirty="0" err="1">
                <a:solidFill>
                  <a:schemeClr val="tx1"/>
                </a:solidFill>
                <a:latin typeface="+mn-lt"/>
              </a:rPr>
              <a:t>imaginar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 a </a:t>
            </a:r>
            <a:r>
              <a:rPr lang="en-US" i="0" dirty="0" err="1">
                <a:solidFill>
                  <a:schemeClr val="tx1"/>
                </a:solidFill>
                <a:latin typeface="+mn-lt"/>
              </a:rPr>
              <a:t>los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latin typeface="+mn-lt"/>
              </a:rPr>
              <a:t>procesos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latin typeface="+mn-lt"/>
              </a:rPr>
              <a:t>epidemiologicos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latin typeface="+mn-lt"/>
              </a:rPr>
              <a:t>como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i="0" dirty="0">
                <a:solidFill>
                  <a:schemeClr val="tx1"/>
                </a:solidFill>
                <a:latin typeface="+mn-lt"/>
              </a:rPr>
              <a:t>birth-death-migration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 processes:</a:t>
            </a:r>
          </a:p>
          <a:p>
            <a:endParaRPr lang="en-US" i="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 err="1">
                <a:solidFill>
                  <a:schemeClr val="tx1"/>
                </a:solidFill>
                <a:latin typeface="+mn-lt"/>
              </a:rPr>
              <a:t>Eventos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 de </a:t>
            </a:r>
            <a:r>
              <a:rPr lang="en-US" i="0" dirty="0" err="1">
                <a:solidFill>
                  <a:schemeClr val="tx1"/>
                </a:solidFill>
                <a:latin typeface="+mn-lt"/>
              </a:rPr>
              <a:t>coalescencia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latin typeface="+mn-lt"/>
              </a:rPr>
              <a:t>corresponden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 a </a:t>
            </a:r>
            <a:r>
              <a:rPr lang="en-US" i="0" dirty="0" err="1">
                <a:solidFill>
                  <a:schemeClr val="tx1"/>
                </a:solidFill>
                <a:latin typeface="+mn-lt"/>
              </a:rPr>
              <a:t>nacimientos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 / </a:t>
            </a:r>
            <a:r>
              <a:rPr lang="en-US" i="0" dirty="0" err="1">
                <a:solidFill>
                  <a:schemeClr val="tx1"/>
                </a:solidFill>
                <a:latin typeface="+mn-lt"/>
              </a:rPr>
              <a:t>infeccion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 err="1">
                <a:solidFill>
                  <a:schemeClr val="tx1"/>
                </a:solidFill>
                <a:latin typeface="+mn-lt"/>
              </a:rPr>
              <a:t>Muertes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latin typeface="+mn-lt"/>
              </a:rPr>
              <a:t>corresponden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 a </a:t>
            </a:r>
            <a:r>
              <a:rPr lang="en-US" i="0" dirty="0" err="1">
                <a:solidFill>
                  <a:schemeClr val="tx1"/>
                </a:solidFill>
                <a:latin typeface="+mn-lt"/>
              </a:rPr>
              <a:t>mortalidad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 o </a:t>
            </a:r>
            <a:r>
              <a:rPr lang="en-US" i="0" dirty="0" err="1">
                <a:solidFill>
                  <a:schemeClr val="tx1"/>
                </a:solidFill>
                <a:latin typeface="+mn-lt"/>
              </a:rPr>
              <a:t>recuperacion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 err="1">
                <a:solidFill>
                  <a:schemeClr val="tx1"/>
                </a:solidFill>
                <a:latin typeface="+mn-lt"/>
              </a:rPr>
              <a:t>Eventos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 de </a:t>
            </a:r>
            <a:r>
              <a:rPr lang="en-US" i="0" dirty="0" err="1">
                <a:solidFill>
                  <a:schemeClr val="tx1"/>
                </a:solidFill>
                <a:latin typeface="+mn-lt"/>
              </a:rPr>
              <a:t>migracion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latin typeface="+mn-lt"/>
              </a:rPr>
              <a:t>corresponden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 a </a:t>
            </a:r>
            <a:r>
              <a:rPr lang="en-US" i="0" dirty="0" err="1">
                <a:solidFill>
                  <a:schemeClr val="tx1"/>
                </a:solidFill>
                <a:latin typeface="+mn-lt"/>
              </a:rPr>
              <a:t>individuos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latin typeface="+mn-lt"/>
              </a:rPr>
              <a:t>en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latin typeface="+mn-lt"/>
              </a:rPr>
              <a:t>transicion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 entre sub-</a:t>
            </a:r>
            <a:r>
              <a:rPr lang="en-US" i="0" dirty="0" err="1">
                <a:solidFill>
                  <a:schemeClr val="tx1"/>
                </a:solidFill>
                <a:latin typeface="+mn-lt"/>
              </a:rPr>
              <a:t>poblaciones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 / </a:t>
            </a:r>
            <a:r>
              <a:rPr lang="en-US" i="0" dirty="0" err="1">
                <a:solidFill>
                  <a:schemeClr val="tx1"/>
                </a:solidFill>
                <a:latin typeface="+mn-lt"/>
              </a:rPr>
              <a:t>compartimientos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latin typeface="+mn-lt"/>
              </a:rPr>
              <a:t>en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latin typeface="+mn-lt"/>
              </a:rPr>
              <a:t>modelos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latin typeface="+mn-lt"/>
              </a:rPr>
              <a:t>tipo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 SIR.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0" dirty="0">
              <a:solidFill>
                <a:schemeClr val="tx1"/>
              </a:solidFill>
              <a:latin typeface="+mn-lt"/>
            </a:endParaRPr>
          </a:p>
          <a:p>
            <a:r>
              <a:rPr lang="en-US" i="0" dirty="0" err="1">
                <a:solidFill>
                  <a:schemeClr val="tx1"/>
                </a:solidFill>
                <a:latin typeface="+mn-lt"/>
              </a:rPr>
              <a:t>Ademas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i="0" dirty="0" err="1">
                <a:solidFill>
                  <a:schemeClr val="tx1"/>
                </a:solidFill>
                <a:latin typeface="+mn-lt"/>
              </a:rPr>
              <a:t>nos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latin typeface="+mn-lt"/>
              </a:rPr>
              <a:t>gustaria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 considerer </a:t>
            </a:r>
            <a:r>
              <a:rPr lang="en-US" i="0" dirty="0" err="1">
                <a:solidFill>
                  <a:schemeClr val="tx1"/>
                </a:solidFill>
                <a:latin typeface="+mn-lt"/>
              </a:rPr>
              <a:t>modelos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latin typeface="+mn-lt"/>
              </a:rPr>
              <a:t>demograficos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i="0" dirty="0" err="1">
                <a:solidFill>
                  <a:schemeClr val="tx1"/>
                </a:solidFill>
                <a:latin typeface="+mn-lt"/>
              </a:rPr>
              <a:t>complejos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 (mas </a:t>
            </a:r>
            <a:r>
              <a:rPr lang="en-US" i="0" dirty="0" err="1">
                <a:solidFill>
                  <a:schemeClr val="tx1"/>
                </a:solidFill>
                <a:latin typeface="+mn-lt"/>
              </a:rPr>
              <a:t>alla</a:t>
            </a:r>
            <a:r>
              <a:rPr lang="en-US" i="0" dirty="0">
                <a:solidFill>
                  <a:schemeClr val="tx1"/>
                </a:solidFill>
                <a:latin typeface="+mn-lt"/>
              </a:rPr>
              <a:t> de SIR)</a:t>
            </a:r>
          </a:p>
        </p:txBody>
      </p:sp>
    </p:spTree>
    <p:extLst>
      <p:ext uri="{BB962C8B-B14F-4D97-AF65-F5344CB8AC3E}">
        <p14:creationId xmlns:p14="http://schemas.microsoft.com/office/powerpoint/2010/main" val="620972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66E0-3F55-6147-BA4B-66228D9FB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Modelos de </a:t>
            </a:r>
            <a:r>
              <a:rPr lang="es-ES_tradnl" noProof="0" dirty="0" err="1"/>
              <a:t>dinamica</a:t>
            </a:r>
            <a:r>
              <a:rPr lang="es-ES_tradnl" noProof="0" dirty="0"/>
              <a:t> poblacional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0695616-7672-F340-A603-BAE2EBD1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91" y="1439779"/>
            <a:ext cx="3713086" cy="45259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46674-8760-3A48-985A-84A33AA19417}"/>
              </a:ext>
            </a:extLst>
          </p:cNvPr>
          <p:cNvSpPr txBox="1"/>
          <p:nvPr/>
        </p:nvSpPr>
        <p:spPr>
          <a:xfrm>
            <a:off x="5823283" y="1690062"/>
            <a:ext cx="519292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0" err="1">
                <a:solidFill>
                  <a:schemeClr val="tx1"/>
                </a:solidFill>
                <a:latin typeface="+mn-lt"/>
              </a:rPr>
              <a:t>Modelo</a:t>
            </a:r>
            <a:r>
              <a:rPr lang="en-US" sz="2000" i="0">
                <a:solidFill>
                  <a:schemeClr val="tx1"/>
                </a:solidFill>
                <a:latin typeface="+mn-lt"/>
              </a:rPr>
              <a:t>: Sistema de </a:t>
            </a:r>
            <a:r>
              <a:rPr lang="en-US" sz="2000" i="0" err="1">
                <a:solidFill>
                  <a:schemeClr val="tx1"/>
                </a:solidFill>
                <a:latin typeface="+mn-lt"/>
              </a:rPr>
              <a:t>ecuaciones</a:t>
            </a:r>
            <a:r>
              <a:rPr lang="en-US" sz="2000" i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i="0" err="1">
                <a:solidFill>
                  <a:schemeClr val="tx1"/>
                </a:solidFill>
                <a:latin typeface="+mn-lt"/>
              </a:rPr>
              <a:t>diferenciales</a:t>
            </a:r>
            <a:r>
              <a:rPr lang="en-US" sz="2000" i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i="0" err="1">
                <a:solidFill>
                  <a:schemeClr val="tx1"/>
                </a:solidFill>
                <a:latin typeface="+mn-lt"/>
              </a:rPr>
              <a:t>ordinarias</a:t>
            </a:r>
            <a:r>
              <a:rPr lang="en-US" sz="2000" i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0" err="1">
                <a:solidFill>
                  <a:schemeClr val="tx1"/>
                </a:solidFill>
                <a:latin typeface="+mn-lt"/>
              </a:rPr>
              <a:t>Problema</a:t>
            </a:r>
            <a:r>
              <a:rPr lang="en-US" sz="2000" i="0">
                <a:solidFill>
                  <a:schemeClr val="tx1"/>
                </a:solidFill>
                <a:latin typeface="+mn-lt"/>
              </a:rPr>
              <a:t>: </a:t>
            </a:r>
            <a:r>
              <a:rPr lang="en-US" sz="2000" i="0" err="1">
                <a:solidFill>
                  <a:schemeClr val="tx1"/>
                </a:solidFill>
                <a:latin typeface="+mn-lt"/>
              </a:rPr>
              <a:t>Estimación</a:t>
            </a:r>
            <a:r>
              <a:rPr lang="en-US" sz="2000" i="0">
                <a:solidFill>
                  <a:schemeClr val="tx1"/>
                </a:solidFill>
                <a:latin typeface="+mn-lt"/>
              </a:rPr>
              <a:t> de </a:t>
            </a:r>
            <a:r>
              <a:rPr lang="en-US" sz="2000" i="0" err="1">
                <a:solidFill>
                  <a:schemeClr val="tx1"/>
                </a:solidFill>
                <a:latin typeface="+mn-lt"/>
              </a:rPr>
              <a:t>parametros</a:t>
            </a:r>
            <a:r>
              <a:rPr lang="en-US" sz="2000" i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i="0" err="1">
                <a:solidFill>
                  <a:schemeClr val="tx1"/>
                </a:solidFill>
                <a:latin typeface="+mn-lt"/>
              </a:rPr>
              <a:t>epidemiológicos</a:t>
            </a:r>
            <a:r>
              <a:rPr lang="en-US" sz="2000" i="0">
                <a:solidFill>
                  <a:schemeClr val="tx1"/>
                </a:solidFill>
                <a:latin typeface="+mn-lt"/>
              </a:rPr>
              <a:t> (e.g. beta, gamma) </a:t>
            </a:r>
            <a:r>
              <a:rPr lang="en-US" sz="2000" i="0" err="1">
                <a:solidFill>
                  <a:schemeClr val="tx1"/>
                </a:solidFill>
                <a:latin typeface="+mn-lt"/>
              </a:rPr>
              <a:t>usando</a:t>
            </a:r>
            <a:r>
              <a:rPr lang="en-US" sz="2000" i="0">
                <a:solidFill>
                  <a:schemeClr val="tx1"/>
                </a:solidFill>
                <a:latin typeface="+mn-lt"/>
              </a:rPr>
              <a:t> data </a:t>
            </a:r>
            <a:r>
              <a:rPr lang="en-US" sz="2000" i="0" err="1">
                <a:solidFill>
                  <a:schemeClr val="tx1"/>
                </a:solidFill>
                <a:latin typeface="+mn-lt"/>
              </a:rPr>
              <a:t>poblacional</a:t>
            </a:r>
            <a:r>
              <a:rPr lang="en-US" sz="2000" i="0">
                <a:solidFill>
                  <a:schemeClr val="tx1"/>
                </a:solidFill>
                <a:latin typeface="+mn-lt"/>
              </a:rPr>
              <a:t>.  (model fitting)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0" err="1">
                <a:solidFill>
                  <a:schemeClr val="tx1"/>
                </a:solidFill>
                <a:latin typeface="+mn-lt"/>
              </a:rPr>
              <a:t>Metodos</a:t>
            </a:r>
            <a:r>
              <a:rPr lang="en-US" sz="2000" i="0">
                <a:solidFill>
                  <a:schemeClr val="tx1"/>
                </a:solidFill>
                <a:latin typeface="+mn-lt"/>
              </a:rPr>
              <a:t> Model Fitting: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0" err="1">
                <a:solidFill>
                  <a:schemeClr val="tx1"/>
                </a:solidFill>
                <a:latin typeface="+mn-lt"/>
              </a:rPr>
              <a:t>Optimización</a:t>
            </a:r>
            <a:r>
              <a:rPr lang="en-US" sz="2000" i="0">
                <a:solidFill>
                  <a:schemeClr val="tx1"/>
                </a:solidFill>
                <a:latin typeface="+mn-lt"/>
              </a:rPr>
              <a:t>: e.g. Least-squares, maximum likelihood (MLE)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0" err="1">
                <a:solidFill>
                  <a:schemeClr val="tx1"/>
                </a:solidFill>
                <a:latin typeface="+mn-lt"/>
              </a:rPr>
              <a:t>Análisis</a:t>
            </a:r>
            <a:r>
              <a:rPr lang="en-US" sz="2000" i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i="0" err="1">
                <a:solidFill>
                  <a:schemeClr val="tx1"/>
                </a:solidFill>
                <a:latin typeface="+mn-lt"/>
              </a:rPr>
              <a:t>bayesiano</a:t>
            </a:r>
            <a:r>
              <a:rPr lang="en-US" sz="2000" i="0">
                <a:solidFill>
                  <a:schemeClr val="tx1"/>
                </a:solidFill>
                <a:latin typeface="+mn-lt"/>
              </a:rPr>
              <a:t> e.g. Markov Chain Montecarlo (MCMC): </a:t>
            </a:r>
            <a:r>
              <a:rPr lang="en-US" sz="2000" i="0" err="1">
                <a:solidFill>
                  <a:schemeClr val="tx1"/>
                </a:solidFill>
                <a:latin typeface="+mn-lt"/>
              </a:rPr>
              <a:t>obtenemos</a:t>
            </a:r>
            <a:r>
              <a:rPr lang="en-US" sz="2000" i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i="0" err="1">
                <a:solidFill>
                  <a:schemeClr val="tx1"/>
                </a:solidFill>
                <a:latin typeface="+mn-lt"/>
              </a:rPr>
              <a:t>distribuciones</a:t>
            </a:r>
            <a:r>
              <a:rPr lang="en-US" sz="2000" i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i="0" err="1">
                <a:solidFill>
                  <a:schemeClr val="tx1"/>
                </a:solidFill>
                <a:latin typeface="+mn-lt"/>
              </a:rPr>
              <a:t>en</a:t>
            </a:r>
            <a:r>
              <a:rPr lang="en-US" sz="2000" i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i="0" err="1">
                <a:solidFill>
                  <a:schemeClr val="tx1"/>
                </a:solidFill>
                <a:latin typeface="+mn-lt"/>
              </a:rPr>
              <a:t>lugar</a:t>
            </a:r>
            <a:r>
              <a:rPr lang="en-US" sz="2000" i="0">
                <a:solidFill>
                  <a:schemeClr val="tx1"/>
                </a:solidFill>
                <a:latin typeface="+mn-lt"/>
              </a:rPr>
              <a:t> de </a:t>
            </a:r>
            <a:r>
              <a:rPr lang="en-US" sz="2000" i="0" err="1">
                <a:solidFill>
                  <a:schemeClr val="tx1"/>
                </a:solidFill>
                <a:latin typeface="+mn-lt"/>
              </a:rPr>
              <a:t>valores</a:t>
            </a:r>
            <a:r>
              <a:rPr lang="en-US" sz="2000" i="0">
                <a:solidFill>
                  <a:schemeClr val="tx1"/>
                </a:solidFill>
                <a:latin typeface="+mn-lt"/>
              </a:rPr>
              <a:t> ‘</a:t>
            </a:r>
            <a:r>
              <a:rPr lang="en-US" sz="2000" i="0" err="1">
                <a:solidFill>
                  <a:schemeClr val="tx1"/>
                </a:solidFill>
                <a:latin typeface="+mn-lt"/>
              </a:rPr>
              <a:t>optimos</a:t>
            </a:r>
            <a:r>
              <a:rPr lang="en-US" sz="2000" i="0">
                <a:solidFill>
                  <a:schemeClr val="tx1"/>
                </a:solidFill>
                <a:latin typeface="+mn-lt"/>
              </a:rPr>
              <a:t>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i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26199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1438A-B895-D449-8482-85FC84DFF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Y, </a:t>
            </a:r>
            <a:r>
              <a:rPr lang="en-US" dirty="0" err="1"/>
              <a:t>finalmente,PhyDyn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C6D27-E4D3-4946-AFA4-BD95EC8C5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86" y="1268412"/>
            <a:ext cx="8940800" cy="74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36417-1FA5-B742-8552-F9EE4CCD6616}"/>
              </a:ext>
            </a:extLst>
          </p:cNvPr>
          <p:cNvSpPr txBox="1"/>
          <p:nvPr/>
        </p:nvSpPr>
        <p:spPr>
          <a:xfrm>
            <a:off x="9472613" y="1243012"/>
            <a:ext cx="2214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>
                <a:latin typeface="+mn-lt"/>
              </a:rPr>
              <a:t>PLOS Computational Biology</a:t>
            </a:r>
            <a:br>
              <a:rPr lang="en-US" i="0">
                <a:latin typeface="+mn-lt"/>
              </a:rPr>
            </a:br>
            <a:r>
              <a:rPr lang="en-US" i="0">
                <a:latin typeface="+mn-lt"/>
              </a:rPr>
              <a:t>Nov 2018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14E364-3EF8-A641-AD65-237D20C46A88}"/>
              </a:ext>
            </a:extLst>
          </p:cNvPr>
          <p:cNvSpPr txBox="1"/>
          <p:nvPr/>
        </p:nvSpPr>
        <p:spPr>
          <a:xfrm>
            <a:off x="571461" y="2474100"/>
            <a:ext cx="1111571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i="0" noProof="0" dirty="0" err="1">
                <a:solidFill>
                  <a:schemeClr val="tx1"/>
                </a:solidFill>
                <a:latin typeface="+mn-lt"/>
              </a:rPr>
              <a:t>PhDyn</a:t>
            </a:r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 es un paquete de BEAST2.5 para realizar inferencia bayesiana </a:t>
            </a:r>
            <a:r>
              <a:rPr lang="es-ES_tradnl" sz="2000" i="0" noProof="0" dirty="0" err="1">
                <a:solidFill>
                  <a:schemeClr val="tx1"/>
                </a:solidFill>
                <a:latin typeface="+mn-lt"/>
              </a:rPr>
              <a:t>filogenetica</a:t>
            </a:r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s-ES_tradnl" sz="2000" i="0" noProof="0" dirty="0" err="1">
                <a:solidFill>
                  <a:schemeClr val="tx1"/>
                </a:solidFill>
                <a:latin typeface="+mn-lt"/>
              </a:rPr>
              <a:t>utlizando</a:t>
            </a:r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 modelos con </a:t>
            </a:r>
            <a:r>
              <a:rPr lang="es-ES_tradnl" sz="2000" b="1" i="0" noProof="0" dirty="0" err="1">
                <a:solidFill>
                  <a:schemeClr val="tx1"/>
                </a:solidFill>
                <a:latin typeface="+mn-lt"/>
              </a:rPr>
              <a:t>poblacion</a:t>
            </a:r>
            <a:r>
              <a:rPr lang="es-ES_tradnl" sz="2000" b="1" i="0" noProof="0" dirty="0">
                <a:solidFill>
                  <a:schemeClr val="tx1"/>
                </a:solidFill>
                <a:latin typeface="+mn-lt"/>
              </a:rPr>
              <a:t> estructurada y </a:t>
            </a:r>
            <a:r>
              <a:rPr lang="es-ES_tradnl" sz="2000" b="1" i="0" noProof="0" dirty="0" err="1">
                <a:solidFill>
                  <a:schemeClr val="tx1"/>
                </a:solidFill>
                <a:latin typeface="+mn-lt"/>
              </a:rPr>
              <a:t>dinamica</a:t>
            </a:r>
            <a:r>
              <a:rPr lang="es-ES_tradnl" sz="2000" b="1" i="0" noProof="0" dirty="0">
                <a:solidFill>
                  <a:schemeClr val="tx1"/>
                </a:solidFill>
                <a:latin typeface="+mn-lt"/>
              </a:rPr>
              <a:t> compleja</a:t>
            </a:r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. </a:t>
            </a:r>
            <a:r>
              <a:rPr lang="es-ES_tradnl" sz="2000" i="0" noProof="0" dirty="0" err="1">
                <a:solidFill>
                  <a:schemeClr val="tx1"/>
                </a:solidFill>
                <a:latin typeface="+mn-lt"/>
              </a:rPr>
              <a:t>PhyDyn</a:t>
            </a:r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 permita estimar </a:t>
            </a:r>
            <a:r>
              <a:rPr lang="es-ES_tradnl" sz="2000" i="0" noProof="0" dirty="0" err="1">
                <a:solidFill>
                  <a:schemeClr val="tx1"/>
                </a:solidFill>
                <a:latin typeface="+mn-lt"/>
              </a:rPr>
              <a:t>simultaneamente</a:t>
            </a:r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 arboles </a:t>
            </a:r>
            <a:r>
              <a:rPr lang="es-ES_tradnl" sz="2000" i="0" noProof="0" dirty="0" err="1">
                <a:solidFill>
                  <a:schemeClr val="tx1"/>
                </a:solidFill>
                <a:latin typeface="+mn-lt"/>
              </a:rPr>
              <a:t>filogeneticos</a:t>
            </a:r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 y </a:t>
            </a:r>
            <a:r>
              <a:rPr lang="es-ES_tradnl" sz="2000" i="0" noProof="0" dirty="0" err="1">
                <a:solidFill>
                  <a:schemeClr val="tx1"/>
                </a:solidFill>
                <a:latin typeface="+mn-lt"/>
              </a:rPr>
              <a:t>parametros</a:t>
            </a:r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s-ES_tradnl" sz="2000" i="0" noProof="0" dirty="0" err="1">
                <a:solidFill>
                  <a:schemeClr val="tx1"/>
                </a:solidFill>
                <a:latin typeface="+mn-lt"/>
              </a:rPr>
              <a:t>epidemiologicos</a:t>
            </a:r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 utilizando </a:t>
            </a:r>
            <a:r>
              <a:rPr lang="es-ES_tradnl" sz="2000" i="0" noProof="0" dirty="0" err="1">
                <a:solidFill>
                  <a:schemeClr val="tx1"/>
                </a:solidFill>
                <a:latin typeface="+mn-lt"/>
              </a:rPr>
              <a:t>sequencias</a:t>
            </a:r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 moleculares. </a:t>
            </a:r>
          </a:p>
          <a:p>
            <a:endParaRPr lang="es-ES_tradnl" sz="2000" i="0" noProof="0" dirty="0">
              <a:solidFill>
                <a:schemeClr val="tx1"/>
              </a:solidFill>
              <a:latin typeface="+mn-lt"/>
            </a:endParaRPr>
          </a:p>
          <a:p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Modelos: Sistemas de ecuaciones diferenciales de primer orden (</a:t>
            </a:r>
            <a:r>
              <a:rPr lang="es-ES_tradnl" sz="2000" i="0" noProof="0" dirty="0" err="1">
                <a:solidFill>
                  <a:schemeClr val="tx1"/>
                </a:solidFill>
                <a:latin typeface="+mn-lt"/>
              </a:rPr>
              <a:t>ODEs</a:t>
            </a:r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endParaRPr lang="es-ES_tradnl" sz="2000" i="0" noProof="0" dirty="0">
              <a:solidFill>
                <a:schemeClr val="tx1"/>
              </a:solidFill>
              <a:latin typeface="+mn-lt"/>
            </a:endParaRPr>
          </a:p>
          <a:p>
            <a:r>
              <a:rPr lang="es-ES_tradnl" sz="2000" i="0" noProof="0" dirty="0" err="1">
                <a:solidFill>
                  <a:schemeClr val="tx1"/>
                </a:solidFill>
                <a:latin typeface="+mn-lt"/>
              </a:rPr>
              <a:t>PhyDyn</a:t>
            </a:r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 implementa el </a:t>
            </a:r>
            <a:r>
              <a:rPr lang="es-ES_tradnl" sz="2000" b="1" i="0" noProof="0" dirty="0">
                <a:solidFill>
                  <a:schemeClr val="tx1"/>
                </a:solidFill>
                <a:latin typeface="+mn-lt"/>
              </a:rPr>
              <a:t>coalescente estructurado </a:t>
            </a:r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(</a:t>
            </a:r>
            <a:r>
              <a:rPr lang="es-ES_tradnl" sz="2000" i="0" noProof="0" dirty="0" err="1">
                <a:solidFill>
                  <a:schemeClr val="tx1"/>
                </a:solidFill>
                <a:latin typeface="+mn-lt"/>
              </a:rPr>
              <a:t>Volz</a:t>
            </a:r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, 2012) para una gran variedad de procesos poblacionales (epidemias).</a:t>
            </a:r>
          </a:p>
          <a:p>
            <a:endParaRPr lang="es-ES_tradnl" sz="2000" i="0" noProof="0" dirty="0">
              <a:solidFill>
                <a:schemeClr val="tx1"/>
              </a:solidFill>
              <a:latin typeface="+mn-lt"/>
            </a:endParaRPr>
          </a:p>
          <a:p>
            <a:r>
              <a:rPr lang="es-ES_tradnl" sz="2000" i="0" noProof="0" dirty="0" err="1">
                <a:solidFill>
                  <a:schemeClr val="tx1"/>
                </a:solidFill>
                <a:latin typeface="+mn-lt"/>
              </a:rPr>
              <a:t>PhyDyn</a:t>
            </a:r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 calcula el ’</a:t>
            </a:r>
            <a:r>
              <a:rPr lang="es-ES_tradnl" sz="2000" i="0" noProof="0" dirty="0" err="1">
                <a:solidFill>
                  <a:schemeClr val="tx1"/>
                </a:solidFill>
                <a:latin typeface="+mn-lt"/>
              </a:rPr>
              <a:t>Coalescent</a:t>
            </a:r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s-ES_tradnl" sz="2000" i="0" noProof="0" dirty="0" err="1">
                <a:solidFill>
                  <a:schemeClr val="tx1"/>
                </a:solidFill>
                <a:latin typeface="+mn-lt"/>
              </a:rPr>
              <a:t>Likelihood</a:t>
            </a:r>
            <a:r>
              <a:rPr lang="es-ES_tradnl" sz="2000" i="0" noProof="0" dirty="0">
                <a:solidFill>
                  <a:schemeClr val="tx1"/>
                </a:solidFill>
                <a:latin typeface="+mn-lt"/>
              </a:rPr>
              <a:t>’: actúa como PRIOR en el modelo análisis Bayesiano</a:t>
            </a:r>
          </a:p>
          <a:p>
            <a:endParaRPr lang="en-US" i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621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9EDB-650E-5F48-B21D-78396CBA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PhyDyn</a:t>
            </a:r>
            <a:r>
              <a:rPr lang="en-US" dirty="0"/>
              <a:t> – ODE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E9BD4-1810-E84C-B95B-E14FDF96F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08" y="1325557"/>
            <a:ext cx="3557627" cy="1510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67FC71-5E56-7F42-8CAE-199F7B8DE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813" y="1612278"/>
            <a:ext cx="6989923" cy="87374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3CBFD42-E205-494A-81B2-30A302F107F9}"/>
              </a:ext>
            </a:extLst>
          </p:cNvPr>
          <p:cNvSpPr/>
          <p:nvPr/>
        </p:nvSpPr>
        <p:spPr>
          <a:xfrm>
            <a:off x="4071935" y="2028825"/>
            <a:ext cx="753878" cy="214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7305BE-E2DB-AB44-B9D5-EBA0D4624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94" y="3250944"/>
            <a:ext cx="6285366" cy="1095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F9FA68-B2E4-844C-897B-C6FD7ED3BB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94" y="4964191"/>
            <a:ext cx="8920011" cy="14458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9D2F73-533C-3F47-97FD-63D44E2A0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610" y="3185272"/>
            <a:ext cx="3683000" cy="1460500"/>
          </a:xfrm>
          <a:prstGeom prst="rect">
            <a:avLst/>
          </a:prstGeom>
        </p:spPr>
      </p:pic>
      <p:sp>
        <p:nvSpPr>
          <p:cNvPr id="18" name="Down Arrow 17">
            <a:extLst>
              <a:ext uri="{FF2B5EF4-FFF2-40B4-BE49-F238E27FC236}">
                <a16:creationId xmlns:a16="http://schemas.microsoft.com/office/drawing/2014/main" id="{0CAB010D-3CCD-B449-BFBB-92ED77CDA788}"/>
              </a:ext>
            </a:extLst>
          </p:cNvPr>
          <p:cNvSpPr/>
          <p:nvPr/>
        </p:nvSpPr>
        <p:spPr>
          <a:xfrm>
            <a:off x="4448874" y="4246303"/>
            <a:ext cx="376939" cy="617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459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D744C-1202-3047-9FF7-62D3C4E62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PhyDyn</a:t>
            </a:r>
            <a:r>
              <a:rPr lang="en-US"/>
              <a:t> – Ebola virus in western Africa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D4B6D-BDF8-724A-AD0D-20C09967D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50" y="1512866"/>
            <a:ext cx="3683000" cy="146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A803F6-C87C-2B42-BDF6-CA963A3EF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9" y="3249612"/>
            <a:ext cx="5041900" cy="215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281FD5-6D6E-A34B-9C95-6C3E72BD0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13" y="3433762"/>
            <a:ext cx="3568700" cy="1790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E13BFA-FDD4-154E-9A6E-B8661FB93186}"/>
              </a:ext>
            </a:extLst>
          </p:cNvPr>
          <p:cNvSpPr txBox="1"/>
          <p:nvPr/>
        </p:nvSpPr>
        <p:spPr>
          <a:xfrm>
            <a:off x="6157913" y="1298323"/>
            <a:ext cx="32289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latin typeface="+mn-lt"/>
              </a:rPr>
              <a:t>Superspreading SEIR: SEI2R</a:t>
            </a:r>
          </a:p>
          <a:p>
            <a:r>
              <a:rPr lang="en-US" i="0" dirty="0" err="1">
                <a:latin typeface="+mn-lt"/>
              </a:rPr>
              <a:t>Modelo</a:t>
            </a:r>
            <a:r>
              <a:rPr lang="en-US" i="0" dirty="0">
                <a:latin typeface="+mn-lt"/>
              </a:rPr>
              <a:t> SEIR con dos demes.</a:t>
            </a:r>
            <a:br>
              <a:rPr lang="en-US" i="0" dirty="0">
                <a:latin typeface="+mn-lt"/>
              </a:rPr>
            </a:br>
            <a:r>
              <a:rPr lang="en-US" i="0" dirty="0">
                <a:latin typeface="+mn-lt"/>
              </a:rPr>
              <a:t>Deme </a:t>
            </a:r>
            <a:r>
              <a:rPr lang="en-US" b="1" i="0" dirty="0" err="1">
                <a:latin typeface="+mn-lt"/>
              </a:rPr>
              <a:t>I</a:t>
            </a:r>
            <a:r>
              <a:rPr lang="en-US" b="1" i="0" baseline="-25000" dirty="0" err="1">
                <a:latin typeface="+mn-lt"/>
              </a:rPr>
              <a:t>h</a:t>
            </a:r>
            <a:r>
              <a:rPr lang="en-US" i="0" dirty="0">
                <a:latin typeface="+mn-lt"/>
              </a:rPr>
              <a:t> de alto </a:t>
            </a:r>
            <a:r>
              <a:rPr lang="en-US" i="0" dirty="0" err="1">
                <a:latin typeface="+mn-lt"/>
              </a:rPr>
              <a:t>riesgo</a:t>
            </a:r>
            <a:r>
              <a:rPr lang="en-US" i="0" dirty="0">
                <a:latin typeface="+mn-lt"/>
              </a:rPr>
              <a:t>.</a:t>
            </a:r>
          </a:p>
          <a:p>
            <a:endParaRPr lang="en-US" i="0" dirty="0">
              <a:latin typeface="+mn-lt"/>
            </a:endParaRPr>
          </a:p>
          <a:p>
            <a:r>
              <a:rPr lang="en-US" i="0" dirty="0">
                <a:latin typeface="+mn-lt"/>
              </a:rPr>
              <a:t>Arbol de maxima </a:t>
            </a:r>
            <a:r>
              <a:rPr lang="en-US" i="0" dirty="0" err="1">
                <a:latin typeface="+mn-lt"/>
              </a:rPr>
              <a:t>credibilidad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utilizando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arboles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generados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por</a:t>
            </a:r>
            <a:r>
              <a:rPr lang="en-US" i="0" dirty="0">
                <a:latin typeface="+mn-lt"/>
              </a:rPr>
              <a:t> Dudas </a:t>
            </a:r>
            <a:r>
              <a:rPr lang="en-US" i="0" dirty="0" err="1">
                <a:latin typeface="+mn-lt"/>
              </a:rPr>
              <a:t>et.al</a:t>
            </a:r>
            <a:endParaRPr lang="en-US" i="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83E3E8-AE1D-4847-9D07-FD8C700F2D40}"/>
              </a:ext>
            </a:extLst>
          </p:cNvPr>
          <p:cNvSpPr txBox="1"/>
          <p:nvPr/>
        </p:nvSpPr>
        <p:spPr>
          <a:xfrm>
            <a:off x="571461" y="5569138"/>
            <a:ext cx="4986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err="1">
                <a:latin typeface="+mn-lt"/>
              </a:rPr>
              <a:t>Numero</a:t>
            </a:r>
            <a:r>
              <a:rPr lang="en-US" i="0">
                <a:latin typeface="+mn-lt"/>
              </a:rPr>
              <a:t> de </a:t>
            </a:r>
            <a:r>
              <a:rPr lang="en-US" i="0" err="1">
                <a:latin typeface="+mn-lt"/>
              </a:rPr>
              <a:t>infecciones</a:t>
            </a:r>
            <a:r>
              <a:rPr lang="en-US" i="0">
                <a:latin typeface="+mn-lt"/>
              </a:rPr>
              <a:t> </a:t>
            </a:r>
            <a:r>
              <a:rPr lang="en-US" i="0" err="1">
                <a:latin typeface="+mn-lt"/>
              </a:rPr>
              <a:t>acumuladas</a:t>
            </a:r>
            <a:r>
              <a:rPr lang="en-US" i="0">
                <a:latin typeface="+mn-lt"/>
              </a:rPr>
              <a:t> </a:t>
            </a:r>
            <a:r>
              <a:rPr lang="en-US" i="0" err="1">
                <a:latin typeface="+mn-lt"/>
              </a:rPr>
              <a:t>estimadas</a:t>
            </a:r>
            <a:r>
              <a:rPr lang="en-US" i="0">
                <a:latin typeface="+mn-lt"/>
              </a:rPr>
              <a:t> </a:t>
            </a:r>
            <a:r>
              <a:rPr lang="en-US" i="0" err="1">
                <a:latin typeface="+mn-lt"/>
              </a:rPr>
              <a:t>utilizando</a:t>
            </a:r>
            <a:r>
              <a:rPr lang="en-US" i="0">
                <a:latin typeface="+mn-lt"/>
              </a:rPr>
              <a:t> un SEIR simple y SEI2R. Read line plots WHO reported cases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FE131-F169-9F46-8747-FD1844736DAA}"/>
              </a:ext>
            </a:extLst>
          </p:cNvPr>
          <p:cNvSpPr txBox="1"/>
          <p:nvPr/>
        </p:nvSpPr>
        <p:spPr>
          <a:xfrm>
            <a:off x="7058025" y="5408612"/>
            <a:ext cx="41433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latin typeface="+mn-lt"/>
              </a:rPr>
              <a:t>R0 = 1.52 [1.48 – 1.54]</a:t>
            </a:r>
            <a:br>
              <a:rPr lang="en-US" i="0" dirty="0">
                <a:latin typeface="+mn-lt"/>
              </a:rPr>
            </a:br>
            <a:r>
              <a:rPr lang="en-US" i="0" dirty="0">
                <a:latin typeface="+mn-lt"/>
              </a:rPr>
              <a:t>Estimated peak: Nov. 25 2014</a:t>
            </a:r>
            <a:br>
              <a:rPr lang="en-US" i="0" dirty="0">
                <a:latin typeface="+mn-lt"/>
              </a:rPr>
            </a:br>
            <a:r>
              <a:rPr lang="en-US" i="0" dirty="0">
                <a:latin typeface="+mn-lt"/>
              </a:rPr>
              <a:t>WHO peak: Nov 28 2014</a:t>
            </a:r>
            <a:br>
              <a:rPr lang="en-US" i="0" dirty="0">
                <a:latin typeface="+mn-lt"/>
              </a:rPr>
            </a:br>
            <a:r>
              <a:rPr lang="en-US" i="0" dirty="0">
                <a:latin typeface="+mn-lt"/>
              </a:rPr>
              <a:t>10% genera 43-54% de </a:t>
            </a:r>
            <a:r>
              <a:rPr lang="en-US" i="0" dirty="0" err="1">
                <a:latin typeface="+mn-lt"/>
              </a:rPr>
              <a:t>nuevos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casos</a:t>
            </a:r>
            <a:endParaRPr lang="en-US" i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7875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8D99C-B571-B346-941D-4FFC45D0A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PhyDyn</a:t>
            </a:r>
            <a:r>
              <a:rPr lang="en-US"/>
              <a:t> – Influenza Humana </a:t>
            </a:r>
            <a:r>
              <a:rPr lang="en-US" err="1"/>
              <a:t>Estacional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A80B9-DCCB-2E46-A36F-1B83FE9A7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3" y="1536282"/>
            <a:ext cx="2603500" cy="147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7A210A-B9CB-C14A-AB1D-8BA30F2FEB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61" y="3677444"/>
            <a:ext cx="5438755" cy="2308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38CE9B-7C4B-FD49-BDDD-94F83C707476}"/>
              </a:ext>
            </a:extLst>
          </p:cNvPr>
          <p:cNvSpPr txBox="1"/>
          <p:nvPr/>
        </p:nvSpPr>
        <p:spPr>
          <a:xfrm>
            <a:off x="7600958" y="1546212"/>
            <a:ext cx="39147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0" dirty="0">
                <a:latin typeface="+mn-lt"/>
              </a:rPr>
              <a:t>R0</a:t>
            </a:r>
          </a:p>
          <a:p>
            <a:r>
              <a:rPr lang="en-US" i="0" dirty="0">
                <a:latin typeface="+mn-lt"/>
              </a:rPr>
              <a:t>Tasa de </a:t>
            </a:r>
            <a:r>
              <a:rPr lang="en-US" i="0" dirty="0" err="1">
                <a:latin typeface="+mn-lt"/>
              </a:rPr>
              <a:t>Reproduccion</a:t>
            </a:r>
            <a:r>
              <a:rPr lang="en-US" i="0" dirty="0">
                <a:latin typeface="+mn-lt"/>
              </a:rPr>
              <a:t> Basica </a:t>
            </a:r>
            <a:r>
              <a:rPr lang="en-US" i="0" dirty="0" err="1">
                <a:latin typeface="+mn-lt"/>
              </a:rPr>
              <a:t>estimada</a:t>
            </a:r>
            <a:br>
              <a:rPr lang="en-US" i="0" dirty="0">
                <a:latin typeface="+mn-lt"/>
              </a:rPr>
            </a:br>
            <a:r>
              <a:rPr lang="en-US" i="0" dirty="0">
                <a:latin typeface="+mn-lt"/>
              </a:rPr>
              <a:t>R0 = 1.16 [1.07 – 1.30]</a:t>
            </a:r>
          </a:p>
          <a:p>
            <a:endParaRPr lang="en-US" i="0" dirty="0">
              <a:latin typeface="+mn-lt"/>
            </a:endParaRPr>
          </a:p>
          <a:p>
            <a:r>
              <a:rPr lang="en-US" i="0" dirty="0">
                <a:latin typeface="+mn-lt"/>
              </a:rPr>
              <a:t>R0 = 1.22 para 2004-05 NY epidemic</a:t>
            </a:r>
          </a:p>
          <a:p>
            <a:r>
              <a:rPr lang="en-US" i="0" dirty="0">
                <a:latin typeface="+mn-lt"/>
              </a:rPr>
              <a:t>(</a:t>
            </a:r>
            <a:r>
              <a:rPr lang="en-US" i="0" dirty="0" err="1">
                <a:latin typeface="+mn-lt"/>
              </a:rPr>
              <a:t>Bettancourt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et.al</a:t>
            </a:r>
            <a:r>
              <a:rPr lang="en-US" i="0" dirty="0">
                <a:latin typeface="+mn-lt"/>
              </a:rPr>
              <a:t>  R0=1.22)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89326-03EE-3243-8C4C-9098D8B24335}"/>
              </a:ext>
            </a:extLst>
          </p:cNvPr>
          <p:cNvSpPr txBox="1"/>
          <p:nvPr/>
        </p:nvSpPr>
        <p:spPr>
          <a:xfrm>
            <a:off x="6078578" y="3953768"/>
            <a:ext cx="52228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>
                <a:latin typeface="+mn-lt"/>
              </a:rPr>
              <a:t>(A) </a:t>
            </a:r>
            <a:r>
              <a:rPr lang="en-US" i="0" err="1">
                <a:latin typeface="+mn-lt"/>
              </a:rPr>
              <a:t>Numero</a:t>
            </a:r>
            <a:r>
              <a:rPr lang="en-US" i="0">
                <a:latin typeface="+mn-lt"/>
              </a:rPr>
              <a:t> de </a:t>
            </a:r>
            <a:r>
              <a:rPr lang="en-US" i="0" err="1">
                <a:latin typeface="+mn-lt"/>
              </a:rPr>
              <a:t>infecciones</a:t>
            </a:r>
            <a:r>
              <a:rPr lang="en-US" i="0">
                <a:latin typeface="+mn-lt"/>
              </a:rPr>
              <a:t> </a:t>
            </a:r>
            <a:r>
              <a:rPr lang="en-US" i="0" err="1">
                <a:latin typeface="+mn-lt"/>
              </a:rPr>
              <a:t>estimadas</a:t>
            </a:r>
            <a:r>
              <a:rPr lang="en-US" i="0">
                <a:latin typeface="+mn-lt"/>
              </a:rPr>
              <a:t> </a:t>
            </a:r>
            <a:r>
              <a:rPr lang="en-US" i="0" err="1">
                <a:latin typeface="+mn-lt"/>
              </a:rPr>
              <a:t>usando</a:t>
            </a:r>
            <a:r>
              <a:rPr lang="en-US" i="0">
                <a:latin typeface="+mn-lt"/>
              </a:rPr>
              <a:t> </a:t>
            </a:r>
            <a:r>
              <a:rPr lang="en-US" i="0" err="1">
                <a:latin typeface="+mn-lt"/>
              </a:rPr>
              <a:t>PhyDyn</a:t>
            </a:r>
            <a:br>
              <a:rPr lang="en-US" i="0">
                <a:latin typeface="+mn-lt"/>
              </a:rPr>
            </a:br>
            <a:r>
              <a:rPr lang="en-US" b="1" i="0">
                <a:latin typeface="+mn-lt"/>
              </a:rPr>
              <a:t>(B) </a:t>
            </a:r>
            <a:r>
              <a:rPr lang="en-US" i="0">
                <a:latin typeface="+mn-lt"/>
              </a:rPr>
              <a:t>Bayesian Skyline Plot </a:t>
            </a:r>
            <a:r>
              <a:rPr lang="en-US" i="0" err="1">
                <a:latin typeface="+mn-lt"/>
              </a:rPr>
              <a:t>convencional</a:t>
            </a:r>
            <a:r>
              <a:rPr lang="en-US" i="0">
                <a:latin typeface="+mn-lt"/>
              </a:rPr>
              <a:t>.</a:t>
            </a:r>
          </a:p>
          <a:p>
            <a:endParaRPr lang="en-US" i="0">
              <a:latin typeface="+mn-lt"/>
            </a:endParaRPr>
          </a:p>
          <a:p>
            <a:r>
              <a:rPr lang="en-US" i="0">
                <a:latin typeface="+mn-lt"/>
              </a:rPr>
              <a:t>La </a:t>
            </a:r>
            <a:r>
              <a:rPr lang="en-US" i="0" err="1">
                <a:latin typeface="+mn-lt"/>
              </a:rPr>
              <a:t>fecha</a:t>
            </a:r>
            <a:r>
              <a:rPr lang="en-US" i="0">
                <a:latin typeface="+mn-lt"/>
              </a:rPr>
              <a:t> del </a:t>
            </a:r>
            <a:r>
              <a:rPr lang="en-US" i="0" err="1">
                <a:latin typeface="+mn-lt"/>
              </a:rPr>
              <a:t>pico</a:t>
            </a:r>
            <a:r>
              <a:rPr lang="en-US" i="0">
                <a:latin typeface="+mn-lt"/>
              </a:rPr>
              <a:t> de </a:t>
            </a:r>
            <a:r>
              <a:rPr lang="en-US" i="0" err="1">
                <a:latin typeface="+mn-lt"/>
              </a:rPr>
              <a:t>incidencia</a:t>
            </a:r>
            <a:r>
              <a:rPr lang="en-US" i="0">
                <a:latin typeface="+mn-lt"/>
              </a:rPr>
              <a:t> </a:t>
            </a:r>
            <a:r>
              <a:rPr lang="en-US" i="0" err="1">
                <a:latin typeface="+mn-lt"/>
              </a:rPr>
              <a:t>es</a:t>
            </a:r>
            <a:r>
              <a:rPr lang="en-US" i="0">
                <a:latin typeface="+mn-lt"/>
              </a:rPr>
              <a:t> </a:t>
            </a:r>
            <a:r>
              <a:rPr lang="en-US" i="0" err="1">
                <a:latin typeface="+mn-lt"/>
              </a:rPr>
              <a:t>correctamante</a:t>
            </a:r>
            <a:r>
              <a:rPr lang="en-US" i="0">
                <a:latin typeface="+mn-lt"/>
              </a:rPr>
              <a:t> </a:t>
            </a:r>
            <a:r>
              <a:rPr lang="en-US" i="0" err="1">
                <a:latin typeface="+mn-lt"/>
              </a:rPr>
              <a:t>indentificado</a:t>
            </a:r>
            <a:r>
              <a:rPr lang="en-US" i="0">
                <a:latin typeface="+mn-lt"/>
              </a:rPr>
              <a:t>: final del 2004</a:t>
            </a:r>
          </a:p>
          <a:p>
            <a:pPr marL="342900" indent="-342900">
              <a:buAutoNum type="alphaUcParenBoth"/>
            </a:pPr>
            <a:endParaRPr lang="en-US" i="0">
              <a:latin typeface="+mn-lt"/>
            </a:endParaRPr>
          </a:p>
          <a:p>
            <a:r>
              <a:rPr lang="en-US" i="0">
                <a:latin typeface="+mn-lt"/>
              </a:rPr>
              <a:t>El BSP no </a:t>
            </a:r>
            <a:r>
              <a:rPr lang="en-US" i="0" err="1">
                <a:latin typeface="+mn-lt"/>
              </a:rPr>
              <a:t>detecta</a:t>
            </a:r>
            <a:r>
              <a:rPr lang="en-US" i="0">
                <a:latin typeface="+mn-lt"/>
              </a:rPr>
              <a:t> </a:t>
            </a:r>
            <a:r>
              <a:rPr lang="en-US" i="0" err="1">
                <a:latin typeface="+mn-lt"/>
              </a:rPr>
              <a:t>ni</a:t>
            </a:r>
            <a:r>
              <a:rPr lang="en-US" i="0">
                <a:latin typeface="+mn-lt"/>
              </a:rPr>
              <a:t> el </a:t>
            </a:r>
            <a:r>
              <a:rPr lang="en-US" i="0" err="1">
                <a:latin typeface="+mn-lt"/>
              </a:rPr>
              <a:t>pico</a:t>
            </a:r>
            <a:r>
              <a:rPr lang="en-US" i="0">
                <a:latin typeface="+mn-lt"/>
              </a:rPr>
              <a:t> </a:t>
            </a:r>
            <a:r>
              <a:rPr lang="en-US" i="0" err="1">
                <a:latin typeface="+mn-lt"/>
              </a:rPr>
              <a:t>ni</a:t>
            </a:r>
            <a:r>
              <a:rPr lang="en-US" i="0">
                <a:latin typeface="+mn-lt"/>
              </a:rPr>
              <a:t> la </a:t>
            </a:r>
            <a:r>
              <a:rPr lang="en-US" i="0" err="1">
                <a:latin typeface="+mn-lt"/>
              </a:rPr>
              <a:t>disminucion</a:t>
            </a:r>
            <a:r>
              <a:rPr lang="en-US" i="0">
                <a:latin typeface="+mn-lt"/>
              </a:rPr>
              <a:t> de </a:t>
            </a:r>
            <a:r>
              <a:rPr lang="en-US" i="0" err="1">
                <a:latin typeface="+mn-lt"/>
              </a:rPr>
              <a:t>prevalencia</a:t>
            </a:r>
            <a:r>
              <a:rPr lang="en-US" i="0">
                <a:latin typeface="+mn-lt"/>
              </a:rPr>
              <a:t> al final de la </a:t>
            </a:r>
            <a:r>
              <a:rPr lang="en-US" i="0" err="1">
                <a:latin typeface="+mn-lt"/>
              </a:rPr>
              <a:t>estacion</a:t>
            </a:r>
            <a:r>
              <a:rPr lang="en-US" i="0">
                <a:latin typeface="+mn-lt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053DD6-C968-C94D-8E74-9882AE0725DF}"/>
              </a:ext>
            </a:extLst>
          </p:cNvPr>
          <p:cNvSpPr txBox="1"/>
          <p:nvPr/>
        </p:nvSpPr>
        <p:spPr>
          <a:xfrm>
            <a:off x="3757611" y="1339366"/>
            <a:ext cx="34861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err="1">
                <a:latin typeface="+mn-lt"/>
              </a:rPr>
              <a:t>Caso</a:t>
            </a:r>
            <a:r>
              <a:rPr lang="en-US" i="0">
                <a:latin typeface="+mn-lt"/>
              </a:rPr>
              <a:t>: Virus Influenza A (IAV) H3N2. </a:t>
            </a:r>
            <a:r>
              <a:rPr lang="en-US" i="0" err="1">
                <a:latin typeface="+mn-lt"/>
              </a:rPr>
              <a:t>Estacion</a:t>
            </a:r>
            <a:r>
              <a:rPr lang="en-US" i="0">
                <a:latin typeface="+mn-lt"/>
              </a:rPr>
              <a:t> 2004-05.</a:t>
            </a:r>
          </a:p>
          <a:p>
            <a:r>
              <a:rPr lang="en-US" b="1" i="0">
                <a:latin typeface="+mn-lt"/>
              </a:rPr>
              <a:t>Data</a:t>
            </a:r>
            <a:r>
              <a:rPr lang="en-US" i="0">
                <a:latin typeface="+mn-lt"/>
              </a:rPr>
              <a:t>: 102 HA-1 </a:t>
            </a:r>
            <a:r>
              <a:rPr lang="en-US" i="0" err="1">
                <a:latin typeface="+mn-lt"/>
              </a:rPr>
              <a:t>sequencias</a:t>
            </a:r>
            <a:r>
              <a:rPr lang="en-US" i="0">
                <a:latin typeface="+mn-lt"/>
              </a:rPr>
              <a:t> </a:t>
            </a:r>
            <a:r>
              <a:rPr lang="en-US" i="0" err="1">
                <a:latin typeface="+mn-lt"/>
              </a:rPr>
              <a:t>recolectadas</a:t>
            </a:r>
            <a:r>
              <a:rPr lang="en-US" i="0">
                <a:latin typeface="+mn-lt"/>
              </a:rPr>
              <a:t> entre 2004 y 2005 </a:t>
            </a:r>
            <a:r>
              <a:rPr lang="en-US" i="0" err="1">
                <a:latin typeface="+mn-lt"/>
              </a:rPr>
              <a:t>en</a:t>
            </a:r>
            <a:r>
              <a:rPr lang="en-US" i="0">
                <a:latin typeface="+mn-lt"/>
              </a:rPr>
              <a:t> el </a:t>
            </a:r>
            <a:r>
              <a:rPr lang="en-US" i="0" err="1">
                <a:latin typeface="+mn-lt"/>
              </a:rPr>
              <a:t>estado</a:t>
            </a:r>
            <a:r>
              <a:rPr lang="en-US" i="0">
                <a:latin typeface="+mn-lt"/>
              </a:rPr>
              <a:t> de NY.</a:t>
            </a:r>
          </a:p>
          <a:p>
            <a:r>
              <a:rPr lang="en-US" b="1" i="0" err="1">
                <a:latin typeface="+mn-lt"/>
              </a:rPr>
              <a:t>Modelo</a:t>
            </a:r>
            <a:r>
              <a:rPr lang="en-US" i="0">
                <a:latin typeface="+mn-lt"/>
              </a:rPr>
              <a:t>: SIR simple + </a:t>
            </a:r>
            <a:r>
              <a:rPr lang="en-US" i="0" err="1">
                <a:latin typeface="+mn-lt"/>
              </a:rPr>
              <a:t>reservorio</a:t>
            </a:r>
            <a:r>
              <a:rPr lang="en-US" i="0">
                <a:latin typeface="+mn-lt"/>
              </a:rPr>
              <a:t> global de IAV.</a:t>
            </a:r>
          </a:p>
          <a:p>
            <a:r>
              <a:rPr lang="en-US" i="0">
                <a:latin typeface="+mn-lt"/>
              </a:rPr>
              <a:t>Demes: I / </a:t>
            </a:r>
            <a:r>
              <a:rPr lang="en-US" i="0" err="1">
                <a:latin typeface="+mn-lt"/>
              </a:rPr>
              <a:t>Nr</a:t>
            </a:r>
            <a:endParaRPr lang="en-US" i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96415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1C012-B144-6D4A-9518-04937DDE2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Otro</a:t>
            </a:r>
            <a:r>
              <a:rPr lang="en-US"/>
              <a:t> </a:t>
            </a:r>
            <a:r>
              <a:rPr lang="en-US" err="1"/>
              <a:t>ejemplo</a:t>
            </a:r>
            <a:r>
              <a:rPr lang="en-US"/>
              <a:t>: SARS-CoV-2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BD5B1-996B-7244-B81E-CC5C4586D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37" y="4741050"/>
            <a:ext cx="8380561" cy="10020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6A045E-A319-054F-9AAA-EE53C6C8541B}"/>
              </a:ext>
            </a:extLst>
          </p:cNvPr>
          <p:cNvSpPr txBox="1"/>
          <p:nvPr/>
        </p:nvSpPr>
        <p:spPr>
          <a:xfrm>
            <a:off x="9865894" y="540452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0"/>
              <a:t>2021</a:t>
            </a:r>
          </a:p>
        </p:txBody>
      </p:sp>
      <p:pic>
        <p:nvPicPr>
          <p:cNvPr id="12" name="Content Placeholder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325F781-A8EC-2342-93D5-49C5E2352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1542424"/>
            <a:ext cx="10414000" cy="2844800"/>
          </a:xfrm>
        </p:spPr>
      </p:pic>
    </p:spTree>
    <p:extLst>
      <p:ext uri="{BB962C8B-B14F-4D97-AF65-F5344CB8AC3E}">
        <p14:creationId xmlns:p14="http://schemas.microsoft.com/office/powerpoint/2010/main" val="24034461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4FC85-7EF3-7946-A261-6D3B9C4AC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Aplicación: SARS-CoV-2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78A8B-D61A-C948-8FA3-7B20C71E5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07958"/>
            <a:ext cx="10972800" cy="4973053"/>
          </a:xfrm>
        </p:spPr>
        <p:txBody>
          <a:bodyPr/>
          <a:lstStyle/>
          <a:p>
            <a:pPr marL="0" indent="0">
              <a:buNone/>
            </a:pPr>
            <a:r>
              <a:rPr lang="es-ES_tradnl" b="1" noProof="0" dirty="0">
                <a:solidFill>
                  <a:srgbClr val="0F3E72"/>
                </a:solidFill>
              </a:rPr>
              <a:t>Pregunta</a:t>
            </a:r>
            <a:r>
              <a:rPr lang="es-ES_tradnl" noProof="0" dirty="0"/>
              <a:t>: Durante los primeros meses de la epidemia</a:t>
            </a:r>
            <a:r>
              <a:rPr lang="es-ES_tradnl" dirty="0"/>
              <a:t>, ¿cual </a:t>
            </a:r>
            <a:r>
              <a:rPr lang="es-ES_tradnl" noProof="0" dirty="0"/>
              <a:t>fue el efecto de las intervenciones no-</a:t>
            </a:r>
            <a:r>
              <a:rPr lang="es-ES_tradnl" noProof="0" dirty="0" err="1"/>
              <a:t>farmaceuticas</a:t>
            </a:r>
            <a:r>
              <a:rPr lang="es-ES_tradnl" noProof="0" dirty="0"/>
              <a:t>?</a:t>
            </a:r>
          </a:p>
          <a:p>
            <a:r>
              <a:rPr lang="es-ES_tradnl" noProof="0" dirty="0"/>
              <a:t>Data (reporte de infecciones, muertes, seroprevalencia) insuficiente o imprecisa.</a:t>
            </a:r>
          </a:p>
          <a:p>
            <a:r>
              <a:rPr lang="es-ES_tradnl" noProof="0" dirty="0"/>
              <a:t>Usar: ¡Información genética!</a:t>
            </a:r>
          </a:p>
          <a:p>
            <a:r>
              <a:rPr lang="es-ES_tradnl" noProof="0" dirty="0"/>
              <a:t>Métodos:</a:t>
            </a:r>
          </a:p>
          <a:p>
            <a:pPr lvl="1"/>
            <a:r>
              <a:rPr lang="es-ES_tradnl" noProof="0" dirty="0"/>
              <a:t>Modelo SEIR2 + </a:t>
            </a:r>
            <a:r>
              <a:rPr lang="es-ES_tradnl" noProof="0" dirty="0" err="1"/>
              <a:t>PhyDyn</a:t>
            </a:r>
            <a:r>
              <a:rPr lang="es-ES_tradnl" noProof="0" dirty="0"/>
              <a:t> (BEAST): parámetros epidemiológicos </a:t>
            </a:r>
            <a:r>
              <a:rPr lang="es-ES_tradnl" noProof="0" dirty="0" err="1"/>
              <a:t>e.g</a:t>
            </a:r>
            <a:r>
              <a:rPr lang="es-ES_tradnl" noProof="0" dirty="0"/>
              <a:t>. R</a:t>
            </a:r>
          </a:p>
          <a:p>
            <a:pPr lvl="1"/>
            <a:r>
              <a:rPr lang="es-ES_tradnl" noProof="0" dirty="0" err="1"/>
              <a:t>Skygrowth</a:t>
            </a:r>
            <a:r>
              <a:rPr lang="es-ES_tradnl" noProof="0" dirty="0"/>
              <a:t> (método </a:t>
            </a:r>
            <a:r>
              <a:rPr lang="es-ES_tradnl" noProof="0" dirty="0" err="1"/>
              <a:t>filodinámico</a:t>
            </a:r>
            <a:r>
              <a:rPr lang="es-ES_tradnl" noProof="0" dirty="0"/>
              <a:t> no-paramétrico): </a:t>
            </a:r>
          </a:p>
          <a:p>
            <a:pPr lvl="1"/>
            <a:r>
              <a:rPr lang="es-ES_tradnl" noProof="0" dirty="0"/>
              <a:t>Resolución de tiempos en arboles filogenético (BEAST + </a:t>
            </a:r>
            <a:r>
              <a:rPr lang="es-ES_tradnl" noProof="0" dirty="0" err="1"/>
              <a:t>parsimony</a:t>
            </a:r>
            <a:r>
              <a:rPr lang="es-ES_tradnl" noProof="0" dirty="0"/>
              <a:t>): tiempos de introducción por regiones</a:t>
            </a:r>
          </a:p>
          <a:p>
            <a:r>
              <a:rPr lang="es-ES_tradnl" noProof="0" dirty="0"/>
              <a:t>Correcta reconstrucción de filogenias y parámetros epidemiológicos.</a:t>
            </a:r>
          </a:p>
          <a:p>
            <a:r>
              <a:rPr lang="es-ES_tradnl" b="1" noProof="0" dirty="0">
                <a:solidFill>
                  <a:srgbClr val="0F3E72"/>
                </a:solidFill>
              </a:rPr>
              <a:t>Respuesta Corta</a:t>
            </a:r>
            <a:r>
              <a:rPr lang="es-ES_tradnl" noProof="0" dirty="0"/>
              <a:t>: las intervenciones redujeron numero de casos.</a:t>
            </a:r>
          </a:p>
          <a:p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2664564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577E5-CF56-144F-9FF7-C6E834C0B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Retos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79E62-80E2-004F-B00F-5C18CD372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Inclusión de </a:t>
            </a:r>
            <a:r>
              <a:rPr lang="es-ES_tradnl" noProof="0" dirty="0" err="1"/>
              <a:t>Metadata</a:t>
            </a:r>
            <a:r>
              <a:rPr lang="es-ES_tradnl" noProof="0" dirty="0"/>
              <a:t>: Geográfica, </a:t>
            </a:r>
            <a:r>
              <a:rPr lang="es-ES_tradnl" noProof="0" dirty="0" err="1"/>
              <a:t>Prevalence</a:t>
            </a:r>
            <a:r>
              <a:rPr lang="es-ES_tradnl" noProof="0" dirty="0"/>
              <a:t> (</a:t>
            </a:r>
            <a:r>
              <a:rPr lang="es-ES_tradnl" noProof="0" dirty="0" err="1"/>
              <a:t>occurrence</a:t>
            </a:r>
            <a:r>
              <a:rPr lang="es-ES_tradnl" noProof="0" dirty="0"/>
              <a:t> </a:t>
            </a:r>
            <a:r>
              <a:rPr lang="es-ES_tradnl" noProof="0" dirty="0" err="1"/>
              <a:t>metadata</a:t>
            </a:r>
            <a:r>
              <a:rPr lang="es-ES_tradnl" noProof="0" dirty="0"/>
              <a:t>), etc.</a:t>
            </a:r>
          </a:p>
          <a:p>
            <a:r>
              <a:rPr lang="es-ES_tradnl" noProof="0" dirty="0" err="1"/>
              <a:t>Model</a:t>
            </a:r>
            <a:r>
              <a:rPr lang="es-ES_tradnl" noProof="0" dirty="0"/>
              <a:t> </a:t>
            </a:r>
            <a:r>
              <a:rPr lang="es-ES_tradnl" noProof="0" dirty="0" err="1"/>
              <a:t>Selection</a:t>
            </a:r>
            <a:r>
              <a:rPr lang="es-ES_tradnl" noProof="0" dirty="0"/>
              <a:t>, </a:t>
            </a:r>
            <a:r>
              <a:rPr lang="es-ES_tradnl" noProof="0" dirty="0" err="1"/>
              <a:t>model</a:t>
            </a:r>
            <a:r>
              <a:rPr lang="es-ES_tradnl" noProof="0" dirty="0"/>
              <a:t> </a:t>
            </a:r>
            <a:r>
              <a:rPr lang="es-ES_tradnl" noProof="0" dirty="0" err="1"/>
              <a:t>adequacy</a:t>
            </a:r>
            <a:endParaRPr lang="es-ES_tradnl" noProof="0" dirty="0"/>
          </a:p>
          <a:p>
            <a:r>
              <a:rPr lang="es-ES_tradnl" noProof="0" dirty="0"/>
              <a:t>Adaptive </a:t>
            </a:r>
            <a:r>
              <a:rPr lang="es-ES_tradnl" noProof="0" dirty="0" err="1"/>
              <a:t>Evolution</a:t>
            </a:r>
            <a:endParaRPr lang="es-ES_tradnl" noProof="0" dirty="0"/>
          </a:p>
          <a:p>
            <a:r>
              <a:rPr lang="es-ES_tradnl" noProof="0" dirty="0"/>
              <a:t>Eficiencia computacional: Por ejemplo, permitir la inclusión de nueva data durante la ejecución de las cadenas de </a:t>
            </a:r>
            <a:r>
              <a:rPr lang="es-ES_tradnl" noProof="0" dirty="0" err="1"/>
              <a:t>Markov</a:t>
            </a:r>
            <a:r>
              <a:rPr lang="es-ES_tradnl" noProof="0" dirty="0"/>
              <a:t>, permitiendo real-time </a:t>
            </a:r>
            <a:r>
              <a:rPr lang="es-ES_tradnl" noProof="0" dirty="0" err="1"/>
              <a:t>phylodynamic</a:t>
            </a:r>
            <a:r>
              <a:rPr lang="es-ES_tradnl" noProof="0" dirty="0"/>
              <a:t> </a:t>
            </a:r>
            <a:r>
              <a:rPr lang="es-ES_tradnl" noProof="0" dirty="0" err="1"/>
              <a:t>surveillance</a:t>
            </a:r>
            <a:r>
              <a:rPr lang="es-ES_tradnl" noProof="0" dirty="0"/>
              <a:t>.</a:t>
            </a:r>
            <a:br>
              <a:rPr lang="es-ES_tradnl" noProof="0" dirty="0"/>
            </a:br>
            <a:endParaRPr lang="es-ES_tradnl" noProof="0" dirty="0"/>
          </a:p>
          <a:p>
            <a:r>
              <a:rPr lang="es-ES_tradnl" noProof="0" dirty="0"/>
              <a:t>Bacterias: Considerar infección sin transmisión, </a:t>
            </a:r>
            <a:r>
              <a:rPr lang="es-ES_tradnl" noProof="0" dirty="0" err="1"/>
              <a:t>recombination</a:t>
            </a:r>
            <a:r>
              <a:rPr lang="es-ES_tradnl" noProof="0" dirty="0"/>
              <a:t>.</a:t>
            </a:r>
            <a:br>
              <a:rPr lang="es-ES_tradnl" noProof="0" dirty="0"/>
            </a:br>
            <a:endParaRPr lang="es-ES_tradnl" noProof="0" dirty="0"/>
          </a:p>
          <a:p>
            <a:pPr marL="0" indent="0" algn="ctr">
              <a:buNone/>
            </a:pP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25159665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D19D1-F112-8BCD-4309-B4AA7E76E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CF3CF-F985-9544-144A-AC05F016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Anuncios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2FF51-FC1F-42AF-36F1-EE2A67FB2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_tradnl" noProof="0" dirty="0"/>
          </a:p>
          <a:p>
            <a:r>
              <a:rPr lang="es-ES_tradnl" noProof="0" dirty="0"/>
              <a:t>BEAST 2: </a:t>
            </a:r>
            <a:br>
              <a:rPr lang="es-ES_tradnl" noProof="0" dirty="0"/>
            </a:br>
            <a:r>
              <a:rPr lang="es-ES_tradnl" noProof="0" dirty="0"/>
              <a:t>Se esta trabajando en un nuevo </a:t>
            </a:r>
            <a:r>
              <a:rPr lang="es-ES_tradnl" noProof="0" dirty="0" err="1"/>
              <a:t>release</a:t>
            </a:r>
            <a:r>
              <a:rPr lang="es-ES_tradnl" noProof="0" dirty="0"/>
              <a:t> de BEAST 2 </a:t>
            </a:r>
            <a:r>
              <a:rPr lang="es-ES_tradnl" dirty="0"/>
              <a:t>-&gt; ¿BEAST </a:t>
            </a:r>
            <a:r>
              <a:rPr lang="es-ES_tradnl" noProof="0" dirty="0"/>
              <a:t>3?</a:t>
            </a:r>
            <a:br>
              <a:rPr lang="es-ES_tradnl" noProof="0" dirty="0"/>
            </a:br>
            <a:r>
              <a:rPr lang="es-ES_tradnl" noProof="0" dirty="0"/>
              <a:t>Lanzamiento: Mediados 2026</a:t>
            </a:r>
          </a:p>
          <a:p>
            <a:r>
              <a:rPr lang="es-ES_tradnl" dirty="0" err="1"/>
              <a:t>PhyDyn</a:t>
            </a:r>
            <a:r>
              <a:rPr lang="es-ES_tradnl" dirty="0"/>
              <a:t>: versión actualizada para nueva versión BEAST 3.</a:t>
            </a:r>
            <a:endParaRPr lang="es-ES_tradnl" noProof="0" dirty="0"/>
          </a:p>
          <a:p>
            <a:endParaRPr lang="es-ES_tradnl" noProof="0" dirty="0"/>
          </a:p>
          <a:p>
            <a:r>
              <a:rPr lang="es-ES_tradnl" noProof="0" dirty="0" err="1"/>
              <a:t>Taming</a:t>
            </a:r>
            <a:r>
              <a:rPr lang="es-ES_tradnl" noProof="0" dirty="0"/>
              <a:t> </a:t>
            </a:r>
            <a:r>
              <a:rPr lang="es-ES_tradnl" noProof="0" dirty="0" err="1"/>
              <a:t>the</a:t>
            </a:r>
            <a:r>
              <a:rPr lang="es-ES_tradnl" noProof="0" dirty="0"/>
              <a:t> BEAST Workshop.</a:t>
            </a:r>
            <a:br>
              <a:rPr lang="es-ES_tradnl" noProof="0" dirty="0"/>
            </a:br>
            <a:r>
              <a:rPr lang="es-ES_tradnl" noProof="0" dirty="0"/>
              <a:t>Plan: Organizar el workshop en Perú, luego del lanzamiento de BEAST 3.</a:t>
            </a:r>
            <a:br>
              <a:rPr lang="es-ES_tradnl" noProof="0" dirty="0"/>
            </a:br>
            <a:endParaRPr lang="es-ES_tradnl" noProof="0" dirty="0"/>
          </a:p>
          <a:p>
            <a:endParaRPr lang="es-ES_tradnl" noProof="0" dirty="0"/>
          </a:p>
          <a:p>
            <a:pPr marL="0" indent="0" algn="ctr">
              <a:buNone/>
            </a:pPr>
            <a:r>
              <a:rPr lang="es-ES_tradnl" sz="3200" noProof="0" dirty="0"/>
              <a:t>Gracias</a:t>
            </a:r>
          </a:p>
          <a:p>
            <a:pPr marL="0" indent="0" algn="ctr">
              <a:buNone/>
            </a:pP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1707427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9C337-77CE-9449-A0E4-294F4BCA0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Filogenética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227CA-ADBD-DA4A-84A8-EA02054C4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61" y="1604211"/>
            <a:ext cx="10972800" cy="725470"/>
          </a:xfrm>
        </p:spPr>
        <p:txBody>
          <a:bodyPr/>
          <a:lstStyle/>
          <a:p>
            <a:pPr marL="0" indent="0" algn="ctr">
              <a:buNone/>
            </a:pPr>
            <a:r>
              <a:rPr lang="es-ES_tradnl" sz="3200" noProof="0" dirty="0">
                <a:solidFill>
                  <a:srgbClr val="125CAF"/>
                </a:solidFill>
              </a:rPr>
              <a:t>Modelos matemáticos de enfermedades infecciosas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ED072E-C6EE-834B-8639-973537D76019}"/>
              </a:ext>
            </a:extLst>
          </p:cNvPr>
          <p:cNvSpPr/>
          <p:nvPr/>
        </p:nvSpPr>
        <p:spPr>
          <a:xfrm>
            <a:off x="978568" y="2663244"/>
            <a:ext cx="2646949" cy="163756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br>
              <a:rPr lang="en-US" sz="1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Sequences ADN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A83A8-2140-4D4D-AB37-5C3449E597F8}"/>
              </a:ext>
            </a:extLst>
          </p:cNvPr>
          <p:cNvSpPr/>
          <p:nvPr/>
        </p:nvSpPr>
        <p:spPr>
          <a:xfrm>
            <a:off x="5309937" y="2584565"/>
            <a:ext cx="2382332" cy="16375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Modelo</a:t>
            </a:r>
            <a:r>
              <a:rPr lang="en-US" sz="1800"/>
              <a:t> </a:t>
            </a:r>
            <a:r>
              <a:rPr lang="en-US" sz="1800" err="1"/>
              <a:t>Estocastico</a:t>
            </a:r>
            <a:r>
              <a:rPr lang="en-US" sz="1800"/>
              <a:t> de </a:t>
            </a:r>
            <a:r>
              <a:rPr lang="en-US" sz="1800" err="1"/>
              <a:t>evolucion</a:t>
            </a:r>
            <a:r>
              <a:rPr lang="en-US" sz="1800"/>
              <a:t> (</a:t>
            </a:r>
            <a:r>
              <a:rPr lang="en-US" sz="1800" err="1"/>
              <a:t>genetica</a:t>
            </a:r>
            <a:r>
              <a:rPr lang="en-US" sz="1800"/>
              <a:t>)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EB361A0-EDC3-5245-89A9-D0C0972EAE37}"/>
              </a:ext>
            </a:extLst>
          </p:cNvPr>
          <p:cNvSpPr/>
          <p:nvPr/>
        </p:nvSpPr>
        <p:spPr>
          <a:xfrm>
            <a:off x="4098839" y="3440876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03913D-6307-FE4A-853B-86696EC214E0}"/>
              </a:ext>
            </a:extLst>
          </p:cNvPr>
          <p:cNvSpPr/>
          <p:nvPr/>
        </p:nvSpPr>
        <p:spPr>
          <a:xfrm>
            <a:off x="9143999" y="3065572"/>
            <a:ext cx="1804815" cy="10412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err="1"/>
              <a:t>Resultados</a:t>
            </a:r>
            <a:r>
              <a:rPr lang="en-US" sz="2000"/>
              <a:t>:</a:t>
            </a:r>
          </a:p>
          <a:p>
            <a:pPr algn="ctr"/>
            <a:r>
              <a:rPr lang="en-US" sz="2000"/>
              <a:t>Arbol </a:t>
            </a:r>
            <a:r>
              <a:rPr lang="en-US" sz="2000" err="1"/>
              <a:t>fologenético</a:t>
            </a:r>
            <a:endParaRPr lang="en-US" sz="2000"/>
          </a:p>
        </p:txBody>
      </p:sp>
      <p:sp>
        <p:nvSpPr>
          <p:cNvPr id="20" name="Left-right Arrow 19">
            <a:extLst>
              <a:ext uri="{FF2B5EF4-FFF2-40B4-BE49-F238E27FC236}">
                <a16:creationId xmlns:a16="http://schemas.microsoft.com/office/drawing/2014/main" id="{6CFFF67C-E3C5-794E-97B9-62D43BC39141}"/>
              </a:ext>
            </a:extLst>
          </p:cNvPr>
          <p:cNvSpPr/>
          <p:nvPr/>
        </p:nvSpPr>
        <p:spPr>
          <a:xfrm rot="5400000">
            <a:off x="5989405" y="4694719"/>
            <a:ext cx="930443" cy="18769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5E57DC-0BC9-3149-891A-ED6F1827A386}"/>
              </a:ext>
            </a:extLst>
          </p:cNvPr>
          <p:cNvSpPr/>
          <p:nvPr/>
        </p:nvSpPr>
        <p:spPr>
          <a:xfrm>
            <a:off x="5077247" y="5382125"/>
            <a:ext cx="2615021" cy="10828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err="1"/>
              <a:t>Parámetros</a:t>
            </a:r>
            <a:r>
              <a:rPr lang="en-US" sz="1800"/>
              <a:t>: </a:t>
            </a:r>
            <a:br>
              <a:rPr lang="en-US" sz="1800"/>
            </a:br>
            <a:r>
              <a:rPr lang="en-US" sz="1800"/>
              <a:t>ratios de </a:t>
            </a:r>
            <a:r>
              <a:rPr lang="en-US" sz="1800" err="1"/>
              <a:t>substitucion</a:t>
            </a:r>
            <a:r>
              <a:rPr lang="en-US" sz="1800"/>
              <a:t>, </a:t>
            </a:r>
            <a:r>
              <a:rPr lang="en-US" sz="1800" err="1"/>
              <a:t>reloj</a:t>
            </a:r>
            <a:r>
              <a:rPr lang="en-US" sz="1800"/>
              <a:t> molecular, </a:t>
            </a:r>
            <a:r>
              <a:rPr lang="en-US" sz="1800" err="1"/>
              <a:t>topologia</a:t>
            </a:r>
            <a:endParaRPr lang="en-US" sz="1800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EA9AFF5-78D6-4B45-A9A0-8AC522B25645}"/>
              </a:ext>
            </a:extLst>
          </p:cNvPr>
          <p:cNvSpPr/>
          <p:nvPr/>
        </p:nvSpPr>
        <p:spPr>
          <a:xfrm>
            <a:off x="7924800" y="3554856"/>
            <a:ext cx="850232" cy="2423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255A62-E1F1-E441-B29A-5936ED2C9BF3}"/>
              </a:ext>
            </a:extLst>
          </p:cNvPr>
          <p:cNvCxnSpPr/>
          <p:nvPr/>
        </p:nvCxnSpPr>
        <p:spPr>
          <a:xfrm>
            <a:off x="10046406" y="4323346"/>
            <a:ext cx="0" cy="721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C0BE4BF-5AC2-A343-BD3A-C901CB5C0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356" y="5253789"/>
            <a:ext cx="13081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90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4AD0D-1D06-ADF8-FFD8-B50BD7822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8B93A-A93B-1618-38B9-6D9033A79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Objetivo / Pregunta de </a:t>
            </a:r>
            <a:r>
              <a:rPr lang="es-ES_tradnl" noProof="0" dirty="0" err="1"/>
              <a:t>Investigacion</a:t>
            </a:r>
            <a:endParaRPr lang="es-ES_tradnl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91720-3A14-C5AC-6D3F-623D5FD23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709159"/>
          </a:xfrm>
        </p:spPr>
        <p:txBody>
          <a:bodyPr/>
          <a:lstStyle/>
          <a:p>
            <a:pPr marL="0" indent="0" algn="ctr">
              <a:buNone/>
            </a:pPr>
            <a:r>
              <a:rPr lang="es-ES_tradnl" sz="2800" noProof="0" dirty="0"/>
              <a:t>Q1: Dado un modelo </a:t>
            </a:r>
            <a:r>
              <a:rPr lang="es-ES_tradnl" sz="2800" noProof="0" dirty="0" err="1"/>
              <a:t>mecanístico</a:t>
            </a:r>
            <a:r>
              <a:rPr lang="es-ES_tradnl" sz="2800" noProof="0" dirty="0"/>
              <a:t> incompleto (</a:t>
            </a:r>
            <a:r>
              <a:rPr lang="es-ES_tradnl" sz="2800" noProof="0" dirty="0" err="1"/>
              <a:t>ODEs</a:t>
            </a:r>
            <a:r>
              <a:rPr lang="es-ES_tradnl" sz="2800" noProof="0" dirty="0"/>
              <a:t>) de una enfermedad infecciosa, </a:t>
            </a:r>
          </a:p>
          <a:p>
            <a:pPr marL="0" indent="0" algn="ctr">
              <a:buNone/>
            </a:pPr>
            <a:endParaRPr lang="es-ES_tradnl" sz="2800" noProof="0" dirty="0"/>
          </a:p>
          <a:p>
            <a:pPr marL="0" indent="0" algn="ctr">
              <a:buNone/>
            </a:pPr>
            <a:r>
              <a:rPr lang="es-ES_tradnl" sz="2800" noProof="0" dirty="0"/>
              <a:t>como podemos estimar los parámetros epidemiológicos </a:t>
            </a:r>
          </a:p>
          <a:p>
            <a:pPr marL="0" indent="0" algn="ctr">
              <a:buNone/>
            </a:pPr>
            <a:endParaRPr lang="es-ES_tradnl" sz="2800" noProof="0" dirty="0"/>
          </a:p>
          <a:p>
            <a:pPr marL="0" indent="0" algn="ctr">
              <a:buNone/>
            </a:pPr>
            <a:r>
              <a:rPr lang="es-ES_tradnl" sz="2800" noProof="0" dirty="0">
                <a:solidFill>
                  <a:srgbClr val="FF0000"/>
                </a:solidFill>
              </a:rPr>
              <a:t>prescindiendo de información poblacional?</a:t>
            </a:r>
          </a:p>
          <a:p>
            <a:pPr marL="0" indent="0" algn="ctr">
              <a:buNone/>
            </a:pPr>
            <a:endParaRPr lang="es-ES_tradnl" sz="2800" noProof="0" dirty="0"/>
          </a:p>
          <a:p>
            <a:pPr marL="0" indent="0" algn="ctr">
              <a:buNone/>
            </a:pPr>
            <a:r>
              <a:rPr lang="es-ES_tradnl" sz="2800" noProof="0" dirty="0">
                <a:solidFill>
                  <a:srgbClr val="125CAF"/>
                </a:solidFill>
              </a:rPr>
              <a:t>Ahora, asumamos que tenemos información genética …</a:t>
            </a:r>
          </a:p>
        </p:txBody>
      </p:sp>
    </p:spTree>
    <p:extLst>
      <p:ext uri="{BB962C8B-B14F-4D97-AF65-F5344CB8AC3E}">
        <p14:creationId xmlns:p14="http://schemas.microsoft.com/office/powerpoint/2010/main" val="2169374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F018B-07CE-B890-7931-7FD784179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06936-AF5B-732F-7D17-84C50C23C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Objetivo / Pregunta de </a:t>
            </a:r>
            <a:r>
              <a:rPr lang="es-ES_tradnl" noProof="0" dirty="0" err="1"/>
              <a:t>Investigacion</a:t>
            </a:r>
            <a:endParaRPr lang="es-ES_tradnl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4DA8-9EBF-F11E-C319-71E9F6BEE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1120"/>
            <a:ext cx="10972800" cy="5374029"/>
          </a:xfrm>
        </p:spPr>
        <p:txBody>
          <a:bodyPr/>
          <a:lstStyle/>
          <a:p>
            <a:pPr marL="0" indent="0" algn="ctr">
              <a:buNone/>
            </a:pPr>
            <a:r>
              <a:rPr lang="es-ES_tradnl" sz="2800" noProof="0" dirty="0"/>
              <a:t>Q2: Dado un modelo </a:t>
            </a:r>
            <a:r>
              <a:rPr lang="es-ES_tradnl" sz="2800" noProof="0" dirty="0" err="1"/>
              <a:t>mecanístico</a:t>
            </a:r>
            <a:r>
              <a:rPr lang="es-ES_tradnl" sz="2800" noProof="0" dirty="0"/>
              <a:t> </a:t>
            </a:r>
            <a:r>
              <a:rPr lang="es-ES_tradnl" sz="2800" noProof="0" dirty="0" err="1"/>
              <a:t>imcompleto</a:t>
            </a:r>
            <a:r>
              <a:rPr lang="es-ES_tradnl" sz="2800" noProof="0" dirty="0"/>
              <a:t> (ODE) de una enfermedad infecciosa y secuencias de ADN de personas infectadas</a:t>
            </a:r>
          </a:p>
          <a:p>
            <a:pPr marL="0" indent="0" algn="ctr">
              <a:buNone/>
            </a:pPr>
            <a:endParaRPr lang="es-ES_tradnl" sz="2800" noProof="0" dirty="0"/>
          </a:p>
          <a:p>
            <a:pPr marL="0" indent="0" algn="ctr">
              <a:buNone/>
            </a:pPr>
            <a:r>
              <a:rPr lang="es-ES_tradnl" sz="2800" noProof="0" dirty="0"/>
              <a:t>Como podemos estimar los parámetros genéticos, árboles filogenéticos y </a:t>
            </a:r>
            <a:r>
              <a:rPr lang="es-ES_tradnl" sz="2800" noProof="0" dirty="0" err="1"/>
              <a:t>parametros</a:t>
            </a:r>
            <a:r>
              <a:rPr lang="es-ES_tradnl" sz="2800" noProof="0" dirty="0"/>
              <a:t> </a:t>
            </a:r>
            <a:r>
              <a:rPr lang="es-ES_tradnl" sz="2800" noProof="0" dirty="0" err="1"/>
              <a:t>epidemiologicos</a:t>
            </a:r>
            <a:r>
              <a:rPr lang="es-ES_tradnl" sz="2800" noProof="0" dirty="0"/>
              <a:t> (los </a:t>
            </a:r>
            <a:r>
              <a:rPr lang="es-ES_tradnl" sz="2800" noProof="0" dirty="0" err="1"/>
              <a:t>parametros</a:t>
            </a:r>
            <a:r>
              <a:rPr lang="es-ES_tradnl" sz="2800" noProof="0" dirty="0"/>
              <a:t> del modelo </a:t>
            </a:r>
            <a:r>
              <a:rPr lang="es-ES_tradnl" sz="2800" noProof="0" dirty="0" err="1"/>
              <a:t>mecanistico</a:t>
            </a:r>
            <a:r>
              <a:rPr lang="es-ES_tradnl" sz="2800" noProof="0" dirty="0"/>
              <a:t>), a la vez,</a:t>
            </a:r>
          </a:p>
          <a:p>
            <a:pPr marL="0" indent="0" algn="ctr">
              <a:buNone/>
            </a:pPr>
            <a:endParaRPr lang="es-ES_tradnl" sz="2800" noProof="0" dirty="0"/>
          </a:p>
          <a:p>
            <a:pPr marL="0" indent="0" algn="ctr">
              <a:buNone/>
            </a:pPr>
            <a:r>
              <a:rPr lang="es-ES_tradnl" sz="2800" noProof="0" dirty="0">
                <a:solidFill>
                  <a:srgbClr val="FF0000"/>
                </a:solidFill>
              </a:rPr>
              <a:t>prescindiendo de información poblacional?</a:t>
            </a:r>
          </a:p>
          <a:p>
            <a:pPr marL="0" indent="0" algn="ctr">
              <a:buNone/>
            </a:pPr>
            <a:endParaRPr lang="es-ES_tradnl" sz="2800" noProof="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s-ES_tradnl" sz="2800" noProof="0" dirty="0">
                <a:solidFill>
                  <a:srgbClr val="125CAF"/>
                </a:solidFill>
              </a:rPr>
              <a:t>De esto se encarga la </a:t>
            </a:r>
            <a:r>
              <a:rPr lang="es-ES_tradnl" sz="2800" noProof="0" dirty="0" err="1">
                <a:solidFill>
                  <a:srgbClr val="125CAF"/>
                </a:solidFill>
              </a:rPr>
              <a:t>Filodinamica</a:t>
            </a:r>
            <a:endParaRPr lang="es-ES_tradnl" sz="2800" noProof="0" dirty="0">
              <a:solidFill>
                <a:srgbClr val="125CAF"/>
              </a:solidFill>
            </a:endParaRPr>
          </a:p>
          <a:p>
            <a:pPr marL="0" indent="0" algn="ctr">
              <a:buNone/>
            </a:pPr>
            <a:endParaRPr lang="es-ES_tradnl" sz="2800" noProof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441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6FCD-355A-354F-BC3E-40A999A4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Resumen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F9B0-E720-2E4E-8DBB-266C3DC69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95663"/>
            <a:ext cx="10972800" cy="4989095"/>
          </a:xfrm>
        </p:spPr>
        <p:txBody>
          <a:bodyPr/>
          <a:lstStyle/>
          <a:p>
            <a:r>
              <a:rPr lang="en-US" err="1"/>
              <a:t>Filogénetica</a:t>
            </a:r>
            <a:br>
              <a:rPr lang="en-US"/>
            </a:br>
            <a:r>
              <a:rPr lang="en-US" sz="2000" i="1">
                <a:solidFill>
                  <a:srgbClr val="0070C0"/>
                </a:solidFill>
              </a:rPr>
              <a:t>Likelihood</a:t>
            </a:r>
            <a:r>
              <a:rPr lang="en-US" sz="2000">
                <a:solidFill>
                  <a:srgbClr val="0070C0"/>
                </a:solidFill>
              </a:rPr>
              <a:t> </a:t>
            </a:r>
            <a:r>
              <a:rPr lang="en-US" sz="2000" err="1">
                <a:solidFill>
                  <a:srgbClr val="0070C0"/>
                </a:solidFill>
              </a:rPr>
              <a:t>filogenetica</a:t>
            </a:r>
            <a:r>
              <a:rPr lang="en-US" sz="2000">
                <a:solidFill>
                  <a:srgbClr val="0070C0"/>
                </a:solidFill>
              </a:rPr>
              <a:t> / </a:t>
            </a:r>
            <a:r>
              <a:rPr lang="en-US" sz="2000" err="1">
                <a:solidFill>
                  <a:srgbClr val="0070C0"/>
                </a:solidFill>
              </a:rPr>
              <a:t>Algoritmo</a:t>
            </a:r>
            <a:r>
              <a:rPr lang="en-US" sz="2000">
                <a:solidFill>
                  <a:srgbClr val="0070C0"/>
                </a:solidFill>
              </a:rPr>
              <a:t> de </a:t>
            </a:r>
            <a:r>
              <a:rPr lang="en-US" sz="2000" err="1">
                <a:solidFill>
                  <a:srgbClr val="0070C0"/>
                </a:solidFill>
              </a:rPr>
              <a:t>Felsenstein</a:t>
            </a:r>
            <a:endParaRPr lang="en-US" sz="200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/>
          </a:p>
          <a:p>
            <a:r>
              <a:rPr lang="en-US"/>
              <a:t>BEAST</a:t>
            </a:r>
            <a:br>
              <a:rPr lang="en-US"/>
            </a:br>
            <a:r>
              <a:rPr lang="en-US"/>
              <a:t>Bayesian Evolutionary Analysis by Sampling Trees</a:t>
            </a:r>
          </a:p>
          <a:p>
            <a:endParaRPr lang="en-US"/>
          </a:p>
          <a:p>
            <a:r>
              <a:rPr lang="en-US" err="1"/>
              <a:t>Filodinámica</a:t>
            </a:r>
            <a:endParaRPr lang="en-US"/>
          </a:p>
          <a:p>
            <a:endParaRPr lang="en-US"/>
          </a:p>
          <a:p>
            <a:r>
              <a:rPr lang="en-US" err="1"/>
              <a:t>PhyDyn</a:t>
            </a:r>
            <a:br>
              <a:rPr lang="en-US"/>
            </a:br>
            <a:r>
              <a:rPr lang="en-US" err="1"/>
              <a:t>Inferencia</a:t>
            </a:r>
            <a:r>
              <a:rPr lang="en-US"/>
              <a:t> </a:t>
            </a:r>
            <a:r>
              <a:rPr lang="en-US" err="1"/>
              <a:t>Filodinámica</a:t>
            </a:r>
            <a:r>
              <a:rPr lang="en-US"/>
              <a:t> </a:t>
            </a:r>
            <a:r>
              <a:rPr lang="en-US" err="1"/>
              <a:t>Bayesiana</a:t>
            </a:r>
            <a:r>
              <a:rPr lang="en-US"/>
              <a:t> con </a:t>
            </a:r>
            <a:r>
              <a:rPr lang="en-US" err="1"/>
              <a:t>Modelos</a:t>
            </a:r>
            <a:r>
              <a:rPr lang="en-US"/>
              <a:t> </a:t>
            </a:r>
            <a:r>
              <a:rPr lang="en-US" err="1"/>
              <a:t>Complejos</a:t>
            </a:r>
            <a:br>
              <a:rPr lang="en-US"/>
            </a:br>
            <a:r>
              <a:rPr lang="en-US" sz="2000" i="1">
                <a:solidFill>
                  <a:srgbClr val="0070C0"/>
                </a:solidFill>
              </a:rPr>
              <a:t>Likelihood</a:t>
            </a:r>
            <a:r>
              <a:rPr lang="en-US" sz="2000">
                <a:solidFill>
                  <a:srgbClr val="0070C0"/>
                </a:solidFill>
              </a:rPr>
              <a:t> </a:t>
            </a:r>
            <a:r>
              <a:rPr lang="en-US" sz="2000" err="1">
                <a:solidFill>
                  <a:srgbClr val="0070C0"/>
                </a:solidFill>
              </a:rPr>
              <a:t>Coalescente</a:t>
            </a:r>
            <a:r>
              <a:rPr lang="en-US" sz="2000">
                <a:solidFill>
                  <a:srgbClr val="0070C0"/>
                </a:solidFill>
              </a:rPr>
              <a:t> </a:t>
            </a:r>
            <a:r>
              <a:rPr lang="en-US" sz="2000" err="1">
                <a:solidFill>
                  <a:srgbClr val="0070C0"/>
                </a:solidFill>
              </a:rPr>
              <a:t>Estructurado</a:t>
            </a:r>
            <a:endParaRPr lang="en-US" sz="20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673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493D-5FD9-2243-98EF-5947F2B2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Filogenetica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9D83B-A7A2-E44C-A391-50E31A693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6915" y="2312681"/>
            <a:ext cx="6524785" cy="3995119"/>
          </a:xfrm>
        </p:spPr>
        <p:txBody>
          <a:bodyPr/>
          <a:lstStyle/>
          <a:p>
            <a:r>
              <a:rPr lang="en-US" sz="2200" dirty="0"/>
              <a:t>Una </a:t>
            </a:r>
            <a:r>
              <a:rPr lang="en-US" sz="2200" dirty="0" err="1"/>
              <a:t>filogenia</a:t>
            </a:r>
            <a:r>
              <a:rPr lang="en-US" sz="2200" dirty="0"/>
              <a:t> es </a:t>
            </a:r>
            <a:r>
              <a:rPr lang="en-US" sz="2200" dirty="0" err="1"/>
              <a:t>una</a:t>
            </a:r>
            <a:r>
              <a:rPr lang="en-US" sz="2200" dirty="0"/>
              <a:t> </a:t>
            </a:r>
            <a:r>
              <a:rPr lang="en-US" sz="2200" dirty="0" err="1"/>
              <a:t>representacion</a:t>
            </a:r>
            <a:r>
              <a:rPr lang="en-US" sz="2200" dirty="0"/>
              <a:t>, </a:t>
            </a:r>
            <a:r>
              <a:rPr lang="en-US" sz="2200" dirty="0" err="1"/>
              <a:t>expresado</a:t>
            </a:r>
            <a:r>
              <a:rPr lang="en-US" sz="2200" dirty="0"/>
              <a:t> </a:t>
            </a:r>
            <a:r>
              <a:rPr lang="en-US" sz="2200" dirty="0" err="1"/>
              <a:t>como</a:t>
            </a:r>
            <a:r>
              <a:rPr lang="en-US" sz="2200" dirty="0"/>
              <a:t> un arbol (</a:t>
            </a:r>
            <a:r>
              <a:rPr lang="en-US" sz="2200" dirty="0" err="1"/>
              <a:t>filogenetico</a:t>
            </a:r>
            <a:r>
              <a:rPr lang="en-US" sz="2200" dirty="0"/>
              <a:t>), de la </a:t>
            </a:r>
            <a:r>
              <a:rPr lang="en-US" sz="2200" dirty="0" err="1"/>
              <a:t>historia</a:t>
            </a:r>
            <a:r>
              <a:rPr lang="en-US" sz="2200" dirty="0"/>
              <a:t> </a:t>
            </a:r>
            <a:r>
              <a:rPr lang="en-US" sz="2200" dirty="0" err="1"/>
              <a:t>evolutiva</a:t>
            </a:r>
            <a:r>
              <a:rPr lang="en-US" sz="2200" dirty="0"/>
              <a:t> y de las </a:t>
            </a:r>
            <a:r>
              <a:rPr lang="en-US" sz="2200" dirty="0" err="1"/>
              <a:t>relaciones</a:t>
            </a:r>
            <a:r>
              <a:rPr lang="en-US" sz="2200" dirty="0"/>
              <a:t> de </a:t>
            </a:r>
            <a:r>
              <a:rPr lang="en-US" sz="2200" dirty="0" err="1"/>
              <a:t>grupos</a:t>
            </a:r>
            <a:r>
              <a:rPr lang="en-US" sz="2200" dirty="0"/>
              <a:t> de </a:t>
            </a:r>
            <a:r>
              <a:rPr lang="en-US" sz="2200" dirty="0" err="1"/>
              <a:t>organismos</a:t>
            </a:r>
            <a:endParaRPr lang="en-US" sz="2200" dirty="0"/>
          </a:p>
          <a:p>
            <a:pPr lvl="1"/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muestreo</a:t>
            </a:r>
            <a:r>
              <a:rPr lang="en-US" dirty="0"/>
              <a:t> de la </a:t>
            </a:r>
            <a:r>
              <a:rPr lang="en-US" dirty="0" err="1"/>
              <a:t>poblacion</a:t>
            </a:r>
            <a:endParaRPr lang="en-US" dirty="0"/>
          </a:p>
          <a:p>
            <a:r>
              <a:rPr lang="en-US" sz="2200" dirty="0"/>
              <a:t>En </a:t>
            </a:r>
            <a:r>
              <a:rPr lang="en-US" sz="2200" dirty="0" err="1"/>
              <a:t>nuestro</a:t>
            </a:r>
            <a:r>
              <a:rPr lang="en-US" sz="2200" dirty="0"/>
              <a:t> </a:t>
            </a:r>
            <a:r>
              <a:rPr lang="en-US" sz="2200" dirty="0" err="1"/>
              <a:t>caso</a:t>
            </a:r>
            <a:r>
              <a:rPr lang="en-US" sz="2200" dirty="0"/>
              <a:t>, las hojas (tips) del arbol </a:t>
            </a:r>
            <a:r>
              <a:rPr lang="en-US" sz="2200" dirty="0" err="1"/>
              <a:t>contienen</a:t>
            </a:r>
            <a:r>
              <a:rPr lang="en-US" sz="2200" dirty="0"/>
              <a:t> sequencies de ADN.</a:t>
            </a:r>
          </a:p>
          <a:p>
            <a:r>
              <a:rPr lang="en-US" sz="2200" dirty="0"/>
              <a:t>Un arbol </a:t>
            </a:r>
            <a:r>
              <a:rPr lang="en-US" sz="2200" dirty="0" err="1"/>
              <a:t>filogetico</a:t>
            </a:r>
            <a:r>
              <a:rPr lang="en-US" sz="2200" dirty="0"/>
              <a:t> es </a:t>
            </a:r>
            <a:r>
              <a:rPr lang="en-US" sz="2200" dirty="0" err="1"/>
              <a:t>una</a:t>
            </a:r>
            <a:r>
              <a:rPr lang="en-US" sz="2200" dirty="0"/>
              <a:t> </a:t>
            </a:r>
            <a:r>
              <a:rPr lang="en-US" sz="2200" dirty="0" err="1"/>
              <a:t>explicacion</a:t>
            </a:r>
            <a:r>
              <a:rPr lang="en-US" sz="2200" dirty="0"/>
              <a:t> de </a:t>
            </a:r>
            <a:r>
              <a:rPr lang="en-US" sz="2200" dirty="0" err="1"/>
              <a:t>como</a:t>
            </a:r>
            <a:r>
              <a:rPr lang="en-US" sz="2200" dirty="0"/>
              <a:t> las </a:t>
            </a:r>
            <a:r>
              <a:rPr lang="en-US" sz="2200" dirty="0" err="1"/>
              <a:t>secuencias</a:t>
            </a:r>
            <a:r>
              <a:rPr lang="en-US" sz="2200" dirty="0"/>
              <a:t> </a:t>
            </a:r>
            <a:r>
              <a:rPr lang="en-US" sz="2200" dirty="0" err="1"/>
              <a:t>evolucionaron</a:t>
            </a:r>
            <a:r>
              <a:rPr lang="en-US" sz="2200" dirty="0"/>
              <a:t>, de sus </a:t>
            </a:r>
            <a:r>
              <a:rPr lang="en-US" sz="2200" dirty="0" err="1"/>
              <a:t>relaciones</a:t>
            </a:r>
            <a:r>
              <a:rPr lang="en-US" sz="2200" dirty="0"/>
              <a:t> </a:t>
            </a:r>
            <a:r>
              <a:rPr lang="en-US" sz="2200" dirty="0" err="1"/>
              <a:t>genealogicas</a:t>
            </a:r>
            <a:r>
              <a:rPr lang="en-US" sz="2200" dirty="0"/>
              <a:t> y </a:t>
            </a:r>
            <a:r>
              <a:rPr lang="en-US" sz="2200" dirty="0" err="1"/>
              <a:t>como</a:t>
            </a:r>
            <a:r>
              <a:rPr lang="en-US" sz="2200" dirty="0"/>
              <a:t> </a:t>
            </a:r>
            <a:r>
              <a:rPr lang="en-US" sz="2200" dirty="0" err="1"/>
              <a:t>llegaron</a:t>
            </a:r>
            <a:r>
              <a:rPr lang="en-US" sz="2200" dirty="0"/>
              <a:t> a ser lo que son (</a:t>
            </a:r>
            <a:r>
              <a:rPr lang="en-US" sz="2200" dirty="0" err="1"/>
              <a:t>en</a:t>
            </a:r>
            <a:r>
              <a:rPr lang="en-US" sz="2200" dirty="0"/>
              <a:t> la </a:t>
            </a:r>
            <a:r>
              <a:rPr lang="en-US" sz="2200" dirty="0" err="1"/>
              <a:t>muestra</a:t>
            </a:r>
            <a:r>
              <a:rPr lang="en-US" sz="22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8AFA1-FFD4-DA40-8BA0-7E9104039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61" y="2157701"/>
            <a:ext cx="4254500" cy="42164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AB3EC3-C214-CFA6-2A6F-B08C217B61B1}"/>
              </a:ext>
            </a:extLst>
          </p:cNvPr>
          <p:cNvSpPr txBox="1">
            <a:spLocks/>
          </p:cNvSpPr>
          <p:nvPr/>
        </p:nvSpPr>
        <p:spPr>
          <a:xfrm>
            <a:off x="1686731" y="1244156"/>
            <a:ext cx="9255071" cy="1068525"/>
          </a:xfrm>
          <a:prstGeom prst="rect">
            <a:avLst/>
          </a:prstGeom>
        </p:spPr>
        <p:txBody>
          <a:bodyPr vert="horz" rtlCol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1257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714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1717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6pPr>
            <a:lvl7pPr marL="29718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7pPr>
            <a:lvl8pPr marL="34290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8pPr>
            <a:lvl9pPr marL="38862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i="0" kern="0" err="1">
                <a:solidFill>
                  <a:srgbClr val="125CAF"/>
                </a:solidFill>
              </a:rPr>
              <a:t>Filogenetica</a:t>
            </a:r>
            <a:r>
              <a:rPr lang="en-US" i="0" kern="0"/>
              <a:t> es </a:t>
            </a:r>
            <a:r>
              <a:rPr lang="en-US" i="0" kern="0" err="1"/>
              <a:t>el</a:t>
            </a:r>
            <a:r>
              <a:rPr lang="en-US" i="0" kern="0"/>
              <a:t> </a:t>
            </a:r>
            <a:r>
              <a:rPr lang="en-US" i="0" kern="0" err="1"/>
              <a:t>estudio</a:t>
            </a:r>
            <a:r>
              <a:rPr lang="en-US" i="0" kern="0"/>
              <a:t> de las </a:t>
            </a:r>
            <a:r>
              <a:rPr lang="en-US" i="0" kern="0" err="1"/>
              <a:t>relaciones</a:t>
            </a:r>
            <a:r>
              <a:rPr lang="en-US" i="0" kern="0"/>
              <a:t> </a:t>
            </a:r>
            <a:r>
              <a:rPr lang="en-US" i="0" kern="0" err="1"/>
              <a:t>evolutivas</a:t>
            </a:r>
            <a:r>
              <a:rPr lang="en-US" i="0" kern="0"/>
              <a:t> entre </a:t>
            </a:r>
            <a:r>
              <a:rPr lang="en-US" i="0" kern="0" err="1"/>
              <a:t>entidades</a:t>
            </a:r>
            <a:r>
              <a:rPr lang="en-US" i="0" kern="0"/>
              <a:t> </a:t>
            </a:r>
            <a:r>
              <a:rPr lang="en-US" i="0" kern="0" err="1"/>
              <a:t>biologicas</a:t>
            </a:r>
            <a:r>
              <a:rPr lang="en-US" i="0" kern="0"/>
              <a:t> e.g. </a:t>
            </a:r>
            <a:r>
              <a:rPr lang="en-US" i="0" kern="0" err="1"/>
              <a:t>especies</a:t>
            </a:r>
            <a:r>
              <a:rPr lang="en-US" i="0" kern="0"/>
              <a:t>, </a:t>
            </a:r>
            <a:r>
              <a:rPr lang="en-US" i="0" kern="0" err="1"/>
              <a:t>individuos</a:t>
            </a:r>
            <a:r>
              <a:rPr lang="en-US" i="0" kern="0"/>
              <a:t> o genes</a:t>
            </a:r>
            <a:r>
              <a:rPr lang="en-US" sz="2200" i="0" ker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372530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13441</TotalTime>
  <Words>2932</Words>
  <Application>Microsoft Macintosh PowerPoint</Application>
  <PresentationFormat>Widescreen</PresentationFormat>
  <Paragraphs>359</Paragraphs>
  <Slides>47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DejaVu Sans</vt:lpstr>
      <vt:lpstr>Times New Roman</vt:lpstr>
      <vt:lpstr>Verdana</vt:lpstr>
      <vt:lpstr>Wingdings</vt:lpstr>
      <vt:lpstr>Default Design</vt:lpstr>
      <vt:lpstr>PowerPoint Presentation</vt:lpstr>
      <vt:lpstr>Contexto</vt:lpstr>
      <vt:lpstr>Modelos Mecanisticos de transmision</vt:lpstr>
      <vt:lpstr>Modelos de dinamica poblacional</vt:lpstr>
      <vt:lpstr>Filogenética</vt:lpstr>
      <vt:lpstr>Objetivo / Pregunta de Investigacion</vt:lpstr>
      <vt:lpstr>Objetivo / Pregunta de Investigacion</vt:lpstr>
      <vt:lpstr>Resumen</vt:lpstr>
      <vt:lpstr>Filogenetica</vt:lpstr>
      <vt:lpstr>Ejemplo: Arbol Filogenetico (con ADN)</vt:lpstr>
      <vt:lpstr>Objetivos</vt:lpstr>
      <vt:lpstr>Modelo de Evolucion / Substitucion de ADN  Proceso de Markov continuo </vt:lpstr>
      <vt:lpstr>Ejemplos</vt:lpstr>
      <vt:lpstr>El Likelihood Filogenetico</vt:lpstr>
      <vt:lpstr>Ejemplo Algoritmo ‘pruning’ / Felsenstein</vt:lpstr>
      <vt:lpstr>Tree Space</vt:lpstr>
      <vt:lpstr>Tree Space</vt:lpstr>
      <vt:lpstr>Tree Space</vt:lpstr>
      <vt:lpstr>Tree Space – Enorme!!</vt:lpstr>
      <vt:lpstr>Tree Space</vt:lpstr>
      <vt:lpstr>Analisis filogenetica Bayesiano</vt:lpstr>
      <vt:lpstr>BEAST 2.5</vt:lpstr>
      <vt:lpstr>BEAST 2</vt:lpstr>
      <vt:lpstr>Ejemplo BEAST 2  Distribucion a-posteriori de arboles</vt:lpstr>
      <vt:lpstr>Ejemplo 1</vt:lpstr>
      <vt:lpstr>Fiebre Amarilla (YFV) en las Americas</vt:lpstr>
      <vt:lpstr>Fiebre Amarilla (YFV) en las Americas</vt:lpstr>
      <vt:lpstr>Fiebre Amarilla en las Americas</vt:lpstr>
      <vt:lpstr>Orígenes del VIH</vt:lpstr>
      <vt:lpstr>Ejemplo 2: Orígenes del VIH</vt:lpstr>
      <vt:lpstr>Orígenes del HIV</vt:lpstr>
      <vt:lpstr>Ejemplo 3: Alpha Variant</vt:lpstr>
      <vt:lpstr>Nuestro objectivo inicial …</vt:lpstr>
      <vt:lpstr>Filodinámica</vt:lpstr>
      <vt:lpstr>Coalescencia</vt:lpstr>
      <vt:lpstr>El Coalescente Clasico</vt:lpstr>
      <vt:lpstr>El Coalescente Clasico</vt:lpstr>
      <vt:lpstr>Ejemplo: Modelo no-parametrico – Variante Alpha</vt:lpstr>
      <vt:lpstr>Coalescente Estructurado</vt:lpstr>
      <vt:lpstr>Y, finalmente,PhyDyn</vt:lpstr>
      <vt:lpstr>PhyDyn – ODE examples</vt:lpstr>
      <vt:lpstr>PhyDyn – Ebola virus in western Africa</vt:lpstr>
      <vt:lpstr>PhyDyn – Influenza Humana Estacional</vt:lpstr>
      <vt:lpstr>Otro ejemplo: SARS-CoV-2</vt:lpstr>
      <vt:lpstr>Aplicación: SARS-CoV-2</vt:lpstr>
      <vt:lpstr>Retos</vt:lpstr>
      <vt:lpstr>Anuncios</vt:lpstr>
    </vt:vector>
  </TitlesOfParts>
  <Company>Publications Communications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Imperial College London</dc:title>
  <dc:creator>Seipp, Karsten</dc:creator>
  <cp:lastModifiedBy>Siveroni, Igor A</cp:lastModifiedBy>
  <cp:revision>740</cp:revision>
  <cp:lastPrinted>2019-06-21T14:44:05Z</cp:lastPrinted>
  <dcterms:modified xsi:type="dcterms:W3CDTF">2025-09-18T15:02:12Z</dcterms:modified>
</cp:coreProperties>
</file>